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1" r:id="rId2"/>
    <p:sldMasterId id="2147483654" r:id="rId3"/>
  </p:sldMasterIdLst>
  <p:notesMasterIdLst>
    <p:notesMasterId r:id="rId3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</p:sldIdLst>
  <p:sldSz cx="12192000" cy="6858000"/>
  <p:notesSz cx="6858000" cy="9144000"/>
  <p:embeddedFontLst>
    <p:embeddedFont>
      <p:font typeface="Open Sans" panose="020B0606030504020204" pitchFamily="3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1" roundtripDataSignature="AMtx7mjlmCbjUdKNIjqYpA9keercIhAp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D69D07-348E-4E9C-BCF3-0A2FA245D0D2}" v="42" dt="2025-07-22T12:15:01.043"/>
  </p1510:revLst>
</p1510:revInfo>
</file>

<file path=ppt/tableStyles.xml><?xml version="1.0" encoding="utf-8"?>
<a:tblStyleLst xmlns:a="http://schemas.openxmlformats.org/drawingml/2006/main" def="{0E16C146-33C4-4795-8742-5614D7FB5BBF}">
  <a:tblStyle styleId="{0E16C146-33C4-4795-8742-5614D7FB5BB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4" autoAdjust="0"/>
  </p:normalViewPr>
  <p:slideViewPr>
    <p:cSldViewPr snapToGrid="0">
      <p:cViewPr varScale="1">
        <p:scale>
          <a:sx n="62" d="100"/>
          <a:sy n="62" d="100"/>
        </p:scale>
        <p:origin x="90" y="228"/>
      </p:cViewPr>
      <p:guideLst/>
    </p:cSldViewPr>
  </p:slideViewPr>
  <p:outlineViewPr>
    <p:cViewPr>
      <p:scale>
        <a:sx n="33" d="100"/>
        <a:sy n="33" d="100"/>
      </p:scale>
      <p:origin x="0" y="-16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font" Target="fonts/font1.fntdata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font" Target="fonts/font4.fntdata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font" Target="fonts/font3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font" Target="fonts/font2.fntdata"/><Relationship Id="rId43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46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raj Petrović" userId="0f0ce73e-f782-4785-b8cc-5840a43cb3e0" providerId="ADAL" clId="{F7D69D07-348E-4E9C-BCF3-0A2FA245D0D2}"/>
    <pc:docChg chg="undo custSel addSld delSld modSld modMainMaster">
      <pc:chgData name="Juraj Petrović" userId="0f0ce73e-f782-4785-b8cc-5840a43cb3e0" providerId="ADAL" clId="{F7D69D07-348E-4E9C-BCF3-0A2FA245D0D2}" dt="2025-07-22T12:15:25.109" v="468" actId="14826"/>
      <pc:docMkLst>
        <pc:docMk/>
      </pc:docMkLst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56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56"/>
            <ac:spMk id="84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56"/>
            <ac:spMk id="85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57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57"/>
            <ac:spMk id="90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57"/>
            <ac:spMk id="91" creationId="{00000000-0000-0000-0000-000000000000}"/>
          </ac:spMkLst>
        </pc:spChg>
      </pc:sldChg>
      <pc:sldChg chg="modSp mod modNotesTx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58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58"/>
            <ac:spMk id="96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58"/>
            <ac:spMk id="97" creationId="{00000000-0000-0000-0000-000000000000}"/>
          </ac:spMkLst>
        </pc:spChg>
      </pc:sldChg>
      <pc:sldChg chg="modSp mod modNotesTx">
        <pc:chgData name="Juraj Petrović" userId="0f0ce73e-f782-4785-b8cc-5840a43cb3e0" providerId="ADAL" clId="{F7D69D07-348E-4E9C-BCF3-0A2FA245D0D2}" dt="2025-07-22T09:00:55.861" v="420" actId="20577"/>
        <pc:sldMkLst>
          <pc:docMk/>
          <pc:sldMk cId="0" sldId="259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59"/>
            <ac:spMk id="103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59"/>
            <ac:spMk id="105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22T09:00:55.861" v="420" actId="20577"/>
          <ac:spMkLst>
            <pc:docMk/>
            <pc:sldMk cId="0" sldId="259"/>
            <ac:spMk id="106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60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60"/>
            <ac:spMk id="112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60"/>
            <ac:spMk id="113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61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61"/>
            <ac:spMk id="119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61"/>
            <ac:spMk id="120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61"/>
            <ac:spMk id="122" creationId="{00000000-0000-0000-0000-000000000000}"/>
          </ac:spMkLst>
        </pc:spChg>
      </pc:sldChg>
      <pc:sldChg chg="modSp mod modNotesTx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62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62"/>
            <ac:spMk id="128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62"/>
            <ac:spMk id="129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63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63"/>
            <ac:spMk id="135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63"/>
            <ac:spMk id="136" creationId="{00000000-0000-0000-0000-000000000000}"/>
          </ac:spMkLst>
        </pc:spChg>
      </pc:sldChg>
      <pc:sldChg chg="modSp add del mod modNotesTx">
        <pc:chgData name="Juraj Petrović" userId="0f0ce73e-f782-4785-b8cc-5840a43cb3e0" providerId="ADAL" clId="{F7D69D07-348E-4E9C-BCF3-0A2FA245D0D2}" dt="2025-07-22T09:01:06.860" v="430" actId="20577"/>
        <pc:sldMkLst>
          <pc:docMk/>
          <pc:sldMk cId="0" sldId="264"/>
        </pc:sldMkLst>
        <pc:spChg chg="mod">
          <ac:chgData name="Juraj Petrović" userId="0f0ce73e-f782-4785-b8cc-5840a43cb3e0" providerId="ADAL" clId="{F7D69D07-348E-4E9C-BCF3-0A2FA245D0D2}" dt="2025-07-22T09:01:06.860" v="430" actId="20577"/>
          <ac:spMkLst>
            <pc:docMk/>
            <pc:sldMk cId="0" sldId="264"/>
            <ac:spMk id="142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64"/>
            <ac:spMk id="143" creationId="{00000000-0000-0000-0000-000000000000}"/>
          </ac:spMkLst>
        </pc:spChg>
      </pc:sldChg>
      <pc:sldChg chg="modSp mod modNotesTx">
        <pc:chgData name="Juraj Petrović" userId="0f0ce73e-f782-4785-b8cc-5840a43cb3e0" providerId="ADAL" clId="{F7D69D07-348E-4E9C-BCF3-0A2FA245D0D2}" dt="2025-07-22T09:01:12.280" v="440" actId="20577"/>
        <pc:sldMkLst>
          <pc:docMk/>
          <pc:sldMk cId="0" sldId="265"/>
        </pc:sldMkLst>
        <pc:spChg chg="mod">
          <ac:chgData name="Juraj Petrović" userId="0f0ce73e-f782-4785-b8cc-5840a43cb3e0" providerId="ADAL" clId="{F7D69D07-348E-4E9C-BCF3-0A2FA245D0D2}" dt="2025-07-22T09:01:12.280" v="440" actId="20577"/>
          <ac:spMkLst>
            <pc:docMk/>
            <pc:sldMk cId="0" sldId="265"/>
            <ac:spMk id="150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51.243" v="407" actId="20577"/>
          <ac:spMkLst>
            <pc:docMk/>
            <pc:sldMk cId="0" sldId="265"/>
            <ac:spMk id="151" creationId="{00000000-0000-0000-0000-000000000000}"/>
          </ac:spMkLst>
        </pc:spChg>
      </pc:sldChg>
      <pc:sldChg chg="modSp mod modNotes modNotesTx">
        <pc:chgData name="Juraj Petrović" userId="0f0ce73e-f782-4785-b8cc-5840a43cb3e0" providerId="ADAL" clId="{F7D69D07-348E-4E9C-BCF3-0A2FA245D0D2}" dt="2025-07-22T09:01:17.813" v="450" actId="20577"/>
        <pc:sldMkLst>
          <pc:docMk/>
          <pc:sldMk cId="0" sldId="266"/>
        </pc:sldMkLst>
        <pc:spChg chg="mod">
          <ac:chgData name="Juraj Petrović" userId="0f0ce73e-f782-4785-b8cc-5840a43cb3e0" providerId="ADAL" clId="{F7D69D07-348E-4E9C-BCF3-0A2FA245D0D2}" dt="2025-07-22T09:01:17.813" v="450" actId="20577"/>
          <ac:spMkLst>
            <pc:docMk/>
            <pc:sldMk cId="0" sldId="266"/>
            <ac:spMk id="158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22T09:00:18.114" v="410"/>
          <ac:spMkLst>
            <pc:docMk/>
            <pc:sldMk cId="0" sldId="266"/>
            <ac:spMk id="159" creationId="{00000000-0000-0000-0000-000000000000}"/>
          </ac:spMkLst>
        </pc:spChg>
      </pc:sldChg>
      <pc:sldChg chg="modSp mod modNotesTx">
        <pc:chgData name="Juraj Petrović" userId="0f0ce73e-f782-4785-b8cc-5840a43cb3e0" providerId="ADAL" clId="{F7D69D07-348E-4E9C-BCF3-0A2FA245D0D2}" dt="2025-07-22T09:01:23.102" v="460" actId="20577"/>
        <pc:sldMkLst>
          <pc:docMk/>
          <pc:sldMk cId="0" sldId="267"/>
        </pc:sldMkLst>
        <pc:spChg chg="mod">
          <ac:chgData name="Juraj Petrović" userId="0f0ce73e-f782-4785-b8cc-5840a43cb3e0" providerId="ADAL" clId="{F7D69D07-348E-4E9C-BCF3-0A2FA245D0D2}" dt="2025-07-22T09:01:23.102" v="460" actId="20577"/>
          <ac:spMkLst>
            <pc:docMk/>
            <pc:sldMk cId="0" sldId="267"/>
            <ac:spMk id="166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67"/>
            <ac:spMk id="167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68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68"/>
            <ac:spMk id="173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68"/>
            <ac:spMk id="174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69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69"/>
            <ac:spMk id="180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69"/>
            <ac:spMk id="181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70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0"/>
            <ac:spMk id="187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0"/>
            <ac:spMk id="189" creationId="{00000000-0000-0000-0000-000000000000}"/>
          </ac:spMkLst>
        </pc:spChg>
        <pc:graphicFrameChg chg="modGraphic">
          <ac:chgData name="Juraj Petrović" userId="0f0ce73e-f782-4785-b8cc-5840a43cb3e0" providerId="ADAL" clId="{F7D69D07-348E-4E9C-BCF3-0A2FA245D0D2}" dt="2025-07-18T12:29:13.571" v="395" actId="790"/>
          <ac:graphicFrameMkLst>
            <pc:docMk/>
            <pc:sldMk cId="0" sldId="270"/>
            <ac:graphicFrameMk id="188" creationId="{00000000-0000-0000-0000-000000000000}"/>
          </ac:graphicFrameMkLst>
        </pc:graphicFrame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71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1"/>
            <ac:spMk id="195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1"/>
            <ac:spMk id="196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72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2"/>
            <ac:spMk id="202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2"/>
            <ac:spMk id="203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73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3"/>
            <ac:spMk id="209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3"/>
            <ac:spMk id="210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74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4"/>
            <ac:spMk id="217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4"/>
            <ac:spMk id="218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4"/>
            <ac:spMk id="219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75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5"/>
            <ac:spMk id="225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5"/>
            <ac:spMk id="226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76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6"/>
            <ac:spMk id="232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6"/>
            <ac:spMk id="233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77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7"/>
            <ac:spMk id="240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7"/>
            <ac:spMk id="241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7"/>
            <ac:spMk id="242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78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8"/>
            <ac:spMk id="248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8"/>
            <ac:spMk id="249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79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9"/>
            <ac:spMk id="255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79"/>
            <ac:spMk id="256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80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80"/>
            <ac:spMk id="262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80"/>
            <ac:spMk id="263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81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81"/>
            <ac:spMk id="268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81"/>
            <ac:spMk id="269" creationId="{00000000-0000-0000-0000-000000000000}"/>
          </ac:spMkLst>
        </pc:spChg>
      </pc:sldChg>
      <pc:sldChg chg="modSp mod modNotesTx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82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82"/>
            <ac:spMk id="274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82"/>
            <ac:spMk id="275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83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83"/>
            <ac:spMk id="280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83"/>
            <ac:spMk id="281" creationId="{00000000-0000-0000-0000-000000000000}"/>
          </ac:spMkLst>
        </pc:spChg>
      </pc:sldChg>
      <pc:sldChg chg="modSp mod">
        <pc:chgData name="Juraj Petrović" userId="0f0ce73e-f782-4785-b8cc-5840a43cb3e0" providerId="ADAL" clId="{F7D69D07-348E-4E9C-BCF3-0A2FA245D0D2}" dt="2025-07-18T12:29:13.571" v="395" actId="790"/>
        <pc:sldMkLst>
          <pc:docMk/>
          <pc:sldMk cId="0" sldId="284"/>
        </pc:sldMkLst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84"/>
            <ac:spMk id="298" creationId="{00000000-0000-0000-0000-000000000000}"/>
          </ac:spMkLst>
        </pc:spChg>
        <pc:spChg chg="mod">
          <ac:chgData name="Juraj Petrović" userId="0f0ce73e-f782-4785-b8cc-5840a43cb3e0" providerId="ADAL" clId="{F7D69D07-348E-4E9C-BCF3-0A2FA245D0D2}" dt="2025-07-18T12:29:13.571" v="395" actId="790"/>
          <ac:spMkLst>
            <pc:docMk/>
            <pc:sldMk cId="0" sldId="284"/>
            <ac:spMk id="300" creationId="{00000000-0000-0000-0000-000000000000}"/>
          </ac:spMkLst>
        </pc:spChg>
      </pc:sldChg>
      <pc:sldMasterChg chg="modSldLayout">
        <pc:chgData name="Juraj Petrović" userId="0f0ce73e-f782-4785-b8cc-5840a43cb3e0" providerId="ADAL" clId="{F7D69D07-348E-4E9C-BCF3-0A2FA245D0D2}" dt="2025-07-22T12:15:25.109" v="468" actId="14826"/>
        <pc:sldMasterMkLst>
          <pc:docMk/>
          <pc:sldMasterMk cId="0" sldId="2147483648"/>
        </pc:sldMasterMkLst>
        <pc:sldLayoutChg chg="modSp mod">
          <pc:chgData name="Juraj Petrović" userId="0f0ce73e-f782-4785-b8cc-5840a43cb3e0" providerId="ADAL" clId="{F7D69D07-348E-4E9C-BCF3-0A2FA245D0D2}" dt="2025-07-22T12:15:25.109" v="468" actId="14826"/>
          <pc:sldLayoutMkLst>
            <pc:docMk/>
            <pc:sldMasterMk cId="0" sldId="2147483648"/>
            <pc:sldLayoutMk cId="0" sldId="2147483649"/>
          </pc:sldLayoutMkLst>
          <pc:spChg chg="mod">
            <ac:chgData name="Juraj Petrović" userId="0f0ce73e-f782-4785-b8cc-5840a43cb3e0" providerId="ADAL" clId="{F7D69D07-348E-4E9C-BCF3-0A2FA245D0D2}" dt="2025-07-22T12:14:51.240" v="461"/>
            <ac:spMkLst>
              <pc:docMk/>
              <pc:sldMasterMk cId="0" sldId="2147483648"/>
              <pc:sldLayoutMk cId="0" sldId="2147483649"/>
              <ac:spMk id="19" creationId="{00000000-0000-0000-0000-000000000000}"/>
            </ac:spMkLst>
          </pc:spChg>
          <pc:picChg chg="mod">
            <ac:chgData name="Juraj Petrović" userId="0f0ce73e-f782-4785-b8cc-5840a43cb3e0" providerId="ADAL" clId="{F7D69D07-348E-4E9C-BCF3-0A2FA245D0D2}" dt="2025-07-22T12:15:25.109" v="468" actId="14826"/>
            <ac:picMkLst>
              <pc:docMk/>
              <pc:sldMasterMk cId="0" sldId="2147483648"/>
              <pc:sldLayoutMk cId="0" sldId="2147483649"/>
              <ac:picMk id="18" creationId="{00000000-0000-0000-0000-000000000000}"/>
            </ac:picMkLst>
          </pc:picChg>
        </pc:sldLayoutChg>
        <pc:sldLayoutChg chg="modSp mod">
          <pc:chgData name="Juraj Petrović" userId="0f0ce73e-f782-4785-b8cc-5840a43cb3e0" providerId="ADAL" clId="{F7D69D07-348E-4E9C-BCF3-0A2FA245D0D2}" dt="2025-07-22T12:15:19.386" v="467" actId="14826"/>
          <pc:sldLayoutMkLst>
            <pc:docMk/>
            <pc:sldMasterMk cId="0" sldId="2147483648"/>
            <pc:sldLayoutMk cId="0" sldId="2147483650"/>
          </pc:sldLayoutMkLst>
          <pc:spChg chg="mod">
            <ac:chgData name="Juraj Petrović" userId="0f0ce73e-f782-4785-b8cc-5840a43cb3e0" providerId="ADAL" clId="{F7D69D07-348E-4E9C-BCF3-0A2FA245D0D2}" dt="2025-07-22T12:14:53.961" v="462"/>
            <ac:spMkLst>
              <pc:docMk/>
              <pc:sldMasterMk cId="0" sldId="2147483648"/>
              <pc:sldLayoutMk cId="0" sldId="2147483650"/>
              <ac:spMk id="30" creationId="{00000000-0000-0000-0000-000000000000}"/>
            </ac:spMkLst>
          </pc:spChg>
          <pc:picChg chg="mod">
            <ac:chgData name="Juraj Petrović" userId="0f0ce73e-f782-4785-b8cc-5840a43cb3e0" providerId="ADAL" clId="{F7D69D07-348E-4E9C-BCF3-0A2FA245D0D2}" dt="2025-07-22T12:15:19.386" v="467" actId="14826"/>
            <ac:picMkLst>
              <pc:docMk/>
              <pc:sldMasterMk cId="0" sldId="2147483648"/>
              <pc:sldLayoutMk cId="0" sldId="2147483650"/>
              <ac:picMk id="29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F7D69D07-348E-4E9C-BCF3-0A2FA245D0D2}" dt="2025-07-22T12:15:14.141" v="466" actId="14826"/>
        <pc:sldMasterMkLst>
          <pc:docMk/>
          <pc:sldMasterMk cId="0" sldId="2147483651"/>
        </pc:sldMasterMkLst>
        <pc:sldLayoutChg chg="modSp mod">
          <pc:chgData name="Juraj Petrović" userId="0f0ce73e-f782-4785-b8cc-5840a43cb3e0" providerId="ADAL" clId="{F7D69D07-348E-4E9C-BCF3-0A2FA245D0D2}" dt="2025-07-22T12:15:14.141" v="466" actId="14826"/>
          <pc:sldLayoutMkLst>
            <pc:docMk/>
            <pc:sldMasterMk cId="0" sldId="2147483651"/>
            <pc:sldLayoutMk cId="0" sldId="2147483653"/>
          </pc:sldLayoutMkLst>
          <pc:spChg chg="mod">
            <ac:chgData name="Juraj Petrović" userId="0f0ce73e-f782-4785-b8cc-5840a43cb3e0" providerId="ADAL" clId="{F7D69D07-348E-4E9C-BCF3-0A2FA245D0D2}" dt="2025-07-22T12:14:58.008" v="463"/>
            <ac:spMkLst>
              <pc:docMk/>
              <pc:sldMasterMk cId="0" sldId="2147483651"/>
              <pc:sldLayoutMk cId="0" sldId="2147483653"/>
              <ac:spMk id="43" creationId="{00000000-0000-0000-0000-000000000000}"/>
            </ac:spMkLst>
          </pc:spChg>
          <pc:picChg chg="mod">
            <ac:chgData name="Juraj Petrović" userId="0f0ce73e-f782-4785-b8cc-5840a43cb3e0" providerId="ADAL" clId="{F7D69D07-348E-4E9C-BCF3-0A2FA245D0D2}" dt="2025-07-22T12:15:14.141" v="466" actId="14826"/>
            <ac:picMkLst>
              <pc:docMk/>
              <pc:sldMasterMk cId="0" sldId="2147483651"/>
              <pc:sldLayoutMk cId="0" sldId="2147483653"/>
              <ac:picMk id="42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F7D69D07-348E-4E9C-BCF3-0A2FA245D0D2}" dt="2025-07-22T12:15:09.256" v="465" actId="14826"/>
        <pc:sldMasterMkLst>
          <pc:docMk/>
          <pc:sldMasterMk cId="0" sldId="2147483654"/>
        </pc:sldMasterMkLst>
        <pc:sldLayoutChg chg="modSp mod">
          <pc:chgData name="Juraj Petrović" userId="0f0ce73e-f782-4785-b8cc-5840a43cb3e0" providerId="ADAL" clId="{F7D69D07-348E-4E9C-BCF3-0A2FA245D0D2}" dt="2025-07-22T12:15:09.256" v="465" actId="14826"/>
          <pc:sldLayoutMkLst>
            <pc:docMk/>
            <pc:sldMasterMk cId="0" sldId="2147483654"/>
            <pc:sldLayoutMk cId="0" sldId="2147483656"/>
          </pc:sldLayoutMkLst>
          <pc:spChg chg="mod">
            <ac:chgData name="Juraj Petrović" userId="0f0ce73e-f782-4785-b8cc-5840a43cb3e0" providerId="ADAL" clId="{F7D69D07-348E-4E9C-BCF3-0A2FA245D0D2}" dt="2025-07-22T12:15:01.043" v="464"/>
            <ac:spMkLst>
              <pc:docMk/>
              <pc:sldMasterMk cId="0" sldId="2147483654"/>
              <pc:sldLayoutMk cId="0" sldId="2147483656"/>
              <ac:spMk id="66" creationId="{00000000-0000-0000-0000-000000000000}"/>
            </ac:spMkLst>
          </pc:spChg>
          <pc:picChg chg="mod">
            <ac:chgData name="Juraj Petrović" userId="0f0ce73e-f782-4785-b8cc-5840a43cb3e0" providerId="ADAL" clId="{F7D69D07-348E-4E9C-BCF3-0A2FA245D0D2}" dt="2025-07-22T12:15:09.256" v="465" actId="14826"/>
            <ac:picMkLst>
              <pc:docMk/>
              <pc:sldMasterMk cId="0" sldId="2147483654"/>
              <pc:sldLayoutMk cId="0" sldId="2147483656"/>
              <ac:picMk id="65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kahoot.com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combat.com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chatgpt.com/" TargetMode="External"/><Relationship Id="rId3" Type="http://schemas.openxmlformats.org/officeDocument/2006/relationships/hyperlink" Target="https://h5p.org/" TargetMode="External"/><Relationship Id="rId7" Type="http://schemas.openxmlformats.org/officeDocument/2006/relationships/hyperlink" Target="https://moodle.org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kahoot.com/" TargetMode="External"/><Relationship Id="rId11" Type="http://schemas.openxmlformats.org/officeDocument/2006/relationships/hyperlink" Target="https://workspace.google.com/products/jamboard/" TargetMode="External"/><Relationship Id="rId5" Type="http://schemas.openxmlformats.org/officeDocument/2006/relationships/hyperlink" Target="https://codecombat.com/" TargetMode="External"/><Relationship Id="rId10" Type="http://schemas.openxmlformats.org/officeDocument/2006/relationships/hyperlink" Target="https://padlet.com/" TargetMode="External"/><Relationship Id="rId4" Type="http://schemas.openxmlformats.org/officeDocument/2006/relationships/hyperlink" Target="https://h5p.org/question-set" TargetMode="External"/><Relationship Id="rId9" Type="http://schemas.openxmlformats.org/officeDocument/2006/relationships/hyperlink" Target="https://www.mentimeter.com/" TargetMode="Externa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5p.org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h5p.org/question-set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01b5cbe11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g3501b5cbe11_1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</a:ext>
              </a:extLst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2"/>
                  </a:ext>
                </a:extLst>
              </a:rPr>
              <a:t>Kahoot! je platforma za učenje temeljena na igrama koja omogućuje nastavnicima stvaranje i održavanje kvizova, anketa i rasprava uživo. Učenici sudjeluju u stvarnom vremenu koristeći svoje uređaje, čineći procjene zabavnima i interaktivnima, a istovremeno potiče angažman. Također nudi izazove vlastitog tempa za učenje na daljinu. URL: </a:t>
            </a:r>
            <a:r>
              <a:rPr lang="hr" u="sng" dirty="0">
                <a:solidFill>
                  <a:schemeClr val="hlink"/>
                </a:solidFill>
                <a:hlinkClick r:id="rId3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3"/>
                  </a:ext>
                </a:extLst>
              </a:rPr>
              <a:t>https://kahoot.com/</a:t>
            </a:r>
            <a:r>
              <a:rPr lang="hr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4"/>
                  </a:ext>
                </a:extLst>
              </a:rPr>
              <a:t> </a:t>
            </a:r>
            <a:endParaRPr dirty="0">
              <a:solidFill>
                <a:srgbClr val="2B454E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5"/>
                </a:ext>
              </a:extLst>
            </a:endParaRPr>
          </a:p>
        </p:txBody>
      </p:sp>
      <p:sp>
        <p:nvSpPr>
          <p:cNvPr id="148" name="Google Shape;148;g3501b5cbe11_1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501b5cbe11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g3501b5cbe11_1_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9"/>
                </a:ext>
              </a:extLst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5"/>
                  </a:ext>
                </a:extLst>
              </a:rPr>
              <a:t>CodeCombat je interaktivna igra kodiranja osmišljena za </a:t>
            </a:r>
            <a:r>
              <a:rPr lang="en-US" dirty="0" err="1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5"/>
                  </a:ext>
                </a:extLst>
              </a:rPr>
              <a:t>pouč</a:t>
            </a:r>
            <a:r>
              <a:rPr lang="hr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5"/>
                  </a:ext>
                </a:extLst>
              </a:rPr>
              <a:t>avanje stvarnih programskih jezika poput Pythona i JavaScripta kroz zabavnu avanturu u RPG stilu. Igrači pišu stvarni kod kako bi se snalazili u izazovima, rješavali zagonetke i napredovali kroz razine, što je čini izvrsnim alatom za gamificirano obrazovanje o programiranju. </a:t>
            </a:r>
            <a:r>
              <a:rPr lang="hr" u="sng" dirty="0">
                <a:solidFill>
                  <a:schemeClr val="hlink"/>
                </a:solidFill>
                <a:hlinkClick r:id="rId3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6"/>
                  </a:ext>
                </a:extLst>
              </a:rPr>
              <a:t>https://codecombat.com/</a:t>
            </a:r>
            <a:r>
              <a:rPr lang="hr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7"/>
                  </a:ext>
                </a:extLst>
              </a:rPr>
              <a:t> 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56" name="Google Shape;156;g3501b5cbe11_1_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441028e5a5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3441028e5a5_0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Sa polaznicima raspravite o tome kako ovi alati mogu pomoći u angažmanu, kreativnosti i vrednovanju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Koji alat smatraju najkorisnijim?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</a:endParaRPr>
          </a:p>
        </p:txBody>
      </p:sp>
      <p:sp>
        <p:nvSpPr>
          <p:cNvPr id="164" name="Google Shape;164;g3441028e5a5_0_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408979d82a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g3408979d82a_0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Ovo je Aktivnost 2.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hr" dirty="0">
                <a:solidFill>
                  <a:srgbClr val="2B454E"/>
                </a:solidFill>
              </a:rPr>
              <a:t> 11-15 - Predložak za izradu kviza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16-18 - Primjer kviza H5P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19-21 - Primjer Moodle kviza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71" name="Google Shape;171;g3408979d82a_0_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408979d82a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g3408979d82a_0_7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Aktivnost 2 se nastavlja…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11-15 - Predložak za izradu kviza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16-18 - Primjer kviza H5P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19-21 - Primjer Moodle kviza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78" name="Google Shape;178;g3408979d82a_0_7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408979d82a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g3408979d82a_0_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Aktivnost 2 se nastavlja…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11-15 - Predložak za izradu kviza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16-18 - Primjer kviza H5P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19-21 - Primjer Moodle kviza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85" name="Google Shape;185;g3408979d82a_0_7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408979d82a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g3408979d82a_0_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Aktivnost 2 se nastavlja…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11-15 - Predložak za izradu kviza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hr" dirty="0">
                <a:solidFill>
                  <a:srgbClr val="2B454E"/>
                </a:solidFill>
              </a:rPr>
              <a:t> 16-18 - Primjer kviza H5P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19-21 - Primjer Moodle kviza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93" name="Google Shape;193;g3408979d82a_0_8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408979d82a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3408979d82a_0_8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Aktivnost 2 se nastavlja…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11-15 - Predložak za izradu kviza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hr" dirty="0">
                <a:solidFill>
                  <a:srgbClr val="2B454E"/>
                </a:solidFill>
              </a:rPr>
              <a:t> 16-18 - Primjer kviza H5P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hr" dirty="0">
                <a:solidFill>
                  <a:srgbClr val="2B454E"/>
                </a:solidFill>
              </a:rPr>
              <a:t> 19-21 - Primjer Moodle kviza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200" name="Google Shape;200;g3408979d82a_0_8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408979d82a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g3408979d82a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Aktivnost 2 se nastavlja…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hr" dirty="0">
                <a:solidFill>
                  <a:srgbClr val="2B454E"/>
                </a:solidFill>
              </a:rPr>
              <a:t> 11-15 - Predložak za izradu kviza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16-18 - Primjer kviza H5P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19-21 - Primjer Moodle kviza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207" name="Google Shape;207;g3408979d82a_0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408979d82a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" name="Google Shape;214;g3408979d82a_0_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Aktivnost 2 se nastavlja…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11-15 - Predložak za izradu kviza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16-18 - Primjer kviza H5P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19-21 - Primjer Moodle kviza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215" name="Google Shape;215;g3408979d82a_0_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408979d82a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3408979d82a_0_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Aktivnost 2 se nastavlja…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11-15 - Predložak za izradu kviza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16-18 - Primjer kviza H5P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19-21 - Primjer Moodle kviza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223" name="Google Shape;223;g3408979d82a_0_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408979d82a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g3408979d82a_0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Aktivnost 2 se nastavlja…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11-15 - Predložak za izradu kviza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16-18 - Primjer kviza H5P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19-21 - Primjer Moodle kviza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230" name="Google Shape;230;g3408979d82a_0_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3408979d82a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7" name="Google Shape;237;g3408979d82a_0_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Aktivnost 2 se nastavlja…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11-15 - Predložak za izradu kviza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16-18 - Primjer kviza H5P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19-21 - Primjer Moodle kviza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238" name="Google Shape;238;g3408979d82a_0_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408979d82a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g3408979d82a_0_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Aktivnost 2 se nastavlja…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11-15 - Predložak za izradu kviza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16-18 - Primjer kviza H5P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hr" dirty="0">
                <a:solidFill>
                  <a:srgbClr val="2B454E"/>
                </a:solidFill>
              </a:rPr>
              <a:t>19-21 - Primjer Moodle kviza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246" name="Google Shape;246;g3408979d82a_0_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441028e5a5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2" name="Google Shape;252;g3441028e5a5_0_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Završni </a:t>
            </a:r>
            <a:r>
              <a:rPr lang="en-US" dirty="0">
                <a:solidFill>
                  <a:srgbClr val="2B454E"/>
                </a:solidFill>
              </a:rPr>
              <a:t>slide</a:t>
            </a:r>
            <a:r>
              <a:rPr lang="hr" dirty="0">
                <a:solidFill>
                  <a:srgbClr val="2B454E"/>
                </a:solidFill>
              </a:rPr>
              <a:t> aktivnosti 2 …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Neka sudionici kreiraju kviz koristeći H5P.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Potaknite sudionike da podijele svoje kvizove i daju jedni drugima povratne informacije.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253" name="Google Shape;253;g3441028e5a5_0_5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3441028e5a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" name="Google Shape;259;g3441028e5a5_0_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>
                <a:solidFill>
                  <a:srgbClr val="2B454E"/>
                </a:solidFill>
              </a:rPr>
              <a:t>Ovo je Aktivnost 3.</a:t>
            </a:r>
            <a:endParaRPr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>
                <a:solidFill>
                  <a:srgbClr val="2B454E"/>
                </a:solidFill>
              </a:rPr>
              <a:t>Stvorite grupe od sudionika.</a:t>
            </a:r>
            <a:endParaRPr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>
                <a:solidFill>
                  <a:srgbClr val="2B454E"/>
                </a:solidFill>
              </a:rPr>
              <a:t>Neka raspravljaju i dijele svoja prošla iskustva s digitalnim alatima.</a:t>
            </a:r>
            <a:endParaRPr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>
                <a:solidFill>
                  <a:srgbClr val="2B454E"/>
                </a:solidFill>
              </a:rPr>
              <a:t>Potaknite sudionike da podijele svoja iskustva u raspravama na Moodleu (ili bilo kojoj drugoj platformi ako se planovi promijene).</a:t>
            </a:r>
            <a:endParaRPr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>
              <a:solidFill>
                <a:srgbClr val="2B454E"/>
              </a:solidFill>
            </a:endParaRPr>
          </a:p>
        </p:txBody>
      </p:sp>
      <p:sp>
        <p:nvSpPr>
          <p:cNvPr id="260" name="Google Shape;260;g3441028e5a5_0_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3408979d82a_0_10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 dirty="0"/>
              <a:t>Ovo su reference za korištene publikacije.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 dirty="0"/>
              <a:t>Posljednje dvije poveznice su videozapisi s tutorijalima za korištenje H5P-a i Moodle kviza.</a:t>
            </a:r>
            <a:endParaRPr dirty="0"/>
          </a:p>
        </p:txBody>
      </p:sp>
      <p:sp>
        <p:nvSpPr>
          <p:cNvPr id="272" name="Google Shape;272;g3408979d82a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342f6cef8a4_2_1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dirty="0"/>
              <a:t>Ovaj </a:t>
            </a:r>
            <a:r>
              <a:rPr lang="en-US" dirty="0" err="1"/>
              <a:t>Prikaznica</a:t>
            </a:r>
            <a:r>
              <a:rPr lang="hr" dirty="0"/>
              <a:t> je koristan za dijeljenje poveznica na TINKER 1) web stranicu, 2) Okvir, 3) Scenarije učenja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8" name="Google Shape;278;g342f6cef8a4_2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35773e36086_0_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5" name="Google Shape;285;g35773e36086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9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42f6cef8a4_2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42f6cef8a4_2_18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01" name="Google Shape;101;g342f6cef8a4_2_18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441028e5a5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g3441028e5a5_0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hr" sz="1100">
                <a:solidFill>
                  <a:srgbClr val="1D1D1B"/>
                </a:solidFill>
              </a:rPr>
              <a:t>U današnjem brzo mijenjajućem obrazovnom krajoliku, digitalni alati igraju ključnu ulogu u informatičkom obrazovanju, poboljšavajući i nastavna i učna iskustva.</a:t>
            </a:r>
            <a:endParaRPr sz="1100">
              <a:solidFill>
                <a:srgbClr val="1D1D1B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>
                <a:solidFill>
                  <a:srgbClr val="1D1D1B"/>
                </a:solidFill>
              </a:rPr>
              <a:t>U ovoj lekciji, kako bismo ovo detaljnije istražili, učinit ćemo sljedeće:</a:t>
            </a:r>
            <a:endParaRPr sz="1100">
              <a:solidFill>
                <a:srgbClr val="1D1D1B"/>
              </a:solidFill>
            </a:endParaRPr>
          </a:p>
          <a:p>
            <a:pPr marL="457200" lvl="0" indent="-298450" algn="l" rtl="0">
              <a:spcBef>
                <a:spcPts val="1000"/>
              </a:spcBef>
              <a:spcAft>
                <a:spcPts val="0"/>
              </a:spcAft>
              <a:buClr>
                <a:srgbClr val="1D1D1B"/>
              </a:buClr>
              <a:buSzPts val="1100"/>
              <a:buFont typeface="Calibri"/>
              <a:buChar char="●"/>
            </a:pPr>
            <a:r>
              <a:rPr lang="hr" sz="1100">
                <a:solidFill>
                  <a:srgbClr val="1D1D1B"/>
                </a:solidFill>
              </a:rPr>
              <a:t>Raspravite o značaju digitalnih alata u informatičkom obrazovanju i kako oni doprinose učinkovitijem učenju.</a:t>
            </a:r>
            <a:endParaRPr sz="1100">
              <a:solidFill>
                <a:srgbClr val="1D1D1B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1D1D1B"/>
              </a:buClr>
              <a:buSzPts val="1100"/>
              <a:buFont typeface="Calibri"/>
              <a:buChar char="●"/>
            </a:pPr>
            <a:r>
              <a:rPr lang="hr" sz="1100">
                <a:solidFill>
                  <a:srgbClr val="1D1D1B"/>
                </a:solidFill>
              </a:rPr>
              <a:t>Povežite ovu temu s prethodnim iskustvima sudionika razmišljajući o njihovom korištenju online nastavnih alata i utjecaju na njihove nastavne prakse.</a:t>
            </a:r>
            <a:endParaRPr sz="1100">
              <a:solidFill>
                <a:srgbClr val="1D1D1B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1D1D1B"/>
              </a:buClr>
              <a:buSzPts val="1100"/>
              <a:buFont typeface="Calibri"/>
              <a:buChar char="●"/>
            </a:pPr>
            <a:r>
              <a:rPr lang="hr" sz="1100">
                <a:solidFill>
                  <a:srgbClr val="1D1D1B"/>
                </a:solidFill>
              </a:rPr>
              <a:t>Istaknite kako su ovi digitalni alati usklađeni s TINKER okvirom, potičući uključiva i autentična iskustva učenja za sve učenike.</a:t>
            </a:r>
            <a:endParaRPr sz="1100">
              <a:solidFill>
                <a:srgbClr val="1D1D1B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>
                <a:solidFill>
                  <a:srgbClr val="1D1D1B"/>
                </a:solidFill>
              </a:rPr>
              <a:t>Ova rasprava pružit će vrijedne uvide u razvoj uloge tehnologije u obrazovanju, a istovremeno će osigurati uključivost i angažman u okruženjima za učenje.</a:t>
            </a:r>
            <a:endParaRPr>
              <a:solidFill>
                <a:srgbClr val="2B454E"/>
              </a:solidFill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10" name="Google Shape;110;g3441028e5a5_0_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441028e5a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g3441028e5a5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Ukratko opišite tradicionalne metode poučavanja.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Navedite prednosti digitalnih alata u odnosu na tradicionalne metode poučavanja.</a:t>
            </a:r>
            <a:endParaRPr dirty="0">
              <a:solidFill>
                <a:srgbClr val="2B454E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B454E"/>
              </a:buClr>
              <a:buSzPts val="1400"/>
              <a:buChar char="●"/>
            </a:pPr>
            <a:r>
              <a:rPr lang="hr" dirty="0">
                <a:solidFill>
                  <a:srgbClr val="2B454E"/>
                </a:solidFill>
              </a:rPr>
              <a:t>Povećava angažman</a:t>
            </a:r>
            <a:endParaRPr dirty="0">
              <a:solidFill>
                <a:srgbClr val="2B454E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B454E"/>
              </a:buClr>
              <a:buSzPts val="1400"/>
              <a:buChar char="●"/>
            </a:pPr>
            <a:r>
              <a:rPr lang="hr" dirty="0">
                <a:solidFill>
                  <a:srgbClr val="2B454E"/>
                </a:solidFill>
              </a:rPr>
              <a:t>Podržava različite stilove učenja</a:t>
            </a:r>
            <a:endParaRPr dirty="0">
              <a:solidFill>
                <a:srgbClr val="2B454E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B454E"/>
              </a:buClr>
              <a:buSzPts val="1400"/>
              <a:buChar char="●"/>
            </a:pPr>
            <a:r>
              <a:rPr lang="hr" dirty="0">
                <a:solidFill>
                  <a:srgbClr val="2B454E"/>
                </a:solidFill>
              </a:rPr>
              <a:t>Pruža trenutne povratne informacije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117" name="Google Shape;117;g3441028e5a5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441028e5a5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3441028e5a5_0_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126" name="Google Shape;126;g3441028e5a5_0_4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441028e5a5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3441028e5a5_0_6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Dajte kratke informacije o ovim alatima:</a:t>
            </a:r>
            <a:endParaRPr dirty="0">
              <a:solidFill>
                <a:srgbClr val="2B454E"/>
              </a:solidFill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H5P – Izradite interaktivni sadržaj poput kvizova, videa i prezentacija. </a:t>
            </a:r>
            <a:r>
              <a:rPr lang="hr" u="sng" dirty="0">
                <a:solidFill>
                  <a:schemeClr val="hlink"/>
                </a:solidFill>
                <a:hlinkClick r:id="rId3"/>
              </a:rPr>
              <a:t>https://h5p.org/</a:t>
            </a:r>
            <a:r>
              <a:rPr lang="hr" dirty="0"/>
              <a:t> 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H5P KVIZ - Besplatna vrsta sadržaja temeljena na HTML5 koja omogućuje kreativcima izradu kvizova. </a:t>
            </a:r>
            <a:r>
              <a:rPr lang="hr" u="sng" dirty="0">
                <a:solidFill>
                  <a:schemeClr val="hlink"/>
                </a:solidFill>
                <a:hlinkClick r:id="rId4"/>
              </a:rPr>
              <a:t>https://h5p.org/question-set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CodeCombat – Platforma temeljena na igri za učenje programiranja kroz stvarne izazove kodiranja. </a:t>
            </a:r>
            <a:r>
              <a:rPr lang="hr" u="sng" dirty="0">
                <a:solidFill>
                  <a:schemeClr val="hlink"/>
                </a:solidFill>
                <a:hlinkClick r:id="rId5"/>
              </a:rPr>
              <a:t>https://codecombat.com/</a:t>
            </a:r>
            <a:r>
              <a:rPr lang="hr" dirty="0"/>
              <a:t> 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Kahoot! – Platforma za učenje uživo temeljena na kvizovima za zanimljive procjene. </a:t>
            </a:r>
            <a:r>
              <a:rPr lang="hr" u="sng" dirty="0">
                <a:solidFill>
                  <a:schemeClr val="hlink"/>
                </a:solidFill>
                <a:hlinkClick r:id="rId6"/>
              </a:rPr>
              <a:t>https://kahoot.com/</a:t>
            </a:r>
            <a:r>
              <a:rPr lang="hr" dirty="0"/>
              <a:t> 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Moodle kvizovi – značajka unutar Moodlea za izradu prilagođenih kvizova i procjena. </a:t>
            </a:r>
            <a:r>
              <a:rPr lang="hr" u="sng" dirty="0">
                <a:solidFill>
                  <a:schemeClr val="hlink"/>
                </a:solidFill>
                <a:hlinkClick r:id="rId7"/>
              </a:rPr>
              <a:t>https://moodle.org/</a:t>
            </a:r>
            <a:r>
              <a:rPr lang="hr" dirty="0"/>
              <a:t> 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Chatbotovi – Alati pokretani umjetnom inteligencijom za automatizirane interakcije </a:t>
            </a:r>
            <a:r>
              <a:rPr lang="hr"/>
              <a:t>i vrednovanje učenika. </a:t>
            </a:r>
            <a:r>
              <a:rPr lang="hr" dirty="0"/>
              <a:t>ChatGPT može biti primjer ovdje: </a:t>
            </a:r>
            <a:r>
              <a:rPr lang="hr" u="sng" dirty="0">
                <a:solidFill>
                  <a:schemeClr val="hlink"/>
                </a:solidFill>
                <a:hlinkClick r:id="rId8"/>
              </a:rPr>
              <a:t>https://chatgpt.com/</a:t>
            </a:r>
            <a:r>
              <a:rPr lang="hr" dirty="0"/>
              <a:t> 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Mentimeter – Interaktivni alat za prezentacije za ankete uživo, kvizove i pitanja i odgovore. </a:t>
            </a:r>
            <a:r>
              <a:rPr lang="hr" u="sng" dirty="0">
                <a:solidFill>
                  <a:schemeClr val="hlink"/>
                </a:solidFill>
                <a:hlinkClick r:id="rId9"/>
              </a:rPr>
              <a:t>https://www.mentimeter.com/</a:t>
            </a:r>
            <a:r>
              <a:rPr lang="hr" dirty="0"/>
              <a:t> 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Padlet – Suradnička online ploča za dijeljenje ideja, datoteka i multimedije. </a:t>
            </a:r>
            <a:r>
              <a:rPr lang="hr" u="sng" dirty="0">
                <a:solidFill>
                  <a:schemeClr val="hlink"/>
                </a:solidFill>
                <a:hlinkClick r:id="rId10"/>
              </a:rPr>
              <a:t>https://padlet.com/</a:t>
            </a:r>
            <a:r>
              <a:rPr lang="hr" dirty="0"/>
              <a:t> 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Google Jamboard – Digitalna bijela ploča za suradnju u stvarnom vremenu. </a:t>
            </a:r>
            <a:r>
              <a:rPr lang="hr" u="sng" dirty="0">
                <a:solidFill>
                  <a:schemeClr val="hlink"/>
                </a:solidFill>
                <a:hlinkClick r:id="rId11"/>
              </a:rPr>
              <a:t>https://workspace.google.com/products/jamboard/</a:t>
            </a:r>
            <a:r>
              <a:rPr lang="hr" dirty="0"/>
              <a:t> </a:t>
            </a:r>
            <a:endParaRPr dirty="0"/>
          </a:p>
        </p:txBody>
      </p:sp>
      <p:sp>
        <p:nvSpPr>
          <p:cNvPr id="133" name="Google Shape;133;g3441028e5a5_0_6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501b5cbe11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g3501b5cbe11_1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</a:ext>
              </a:extLst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H5P je platforma otvorenog koda koja omogućuje edukatorima izradu interaktivnih kvizova, procjena i drugog zanimljivog sadržaja. Podržava različite vrste pitanja poput pitanja s višestrukim izborom, popunjavanja praznina i povlačenja i ispuštanja, čineći učenje dinamičnijim i interaktivnijim. URL: </a:t>
            </a:r>
            <a:r>
              <a:rPr lang="hr" u="sng" dirty="0">
                <a:solidFill>
                  <a:schemeClr val="hlink"/>
                </a:solidFill>
                <a:hlinkClick r:id="rId3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https://h5p.org/</a:t>
            </a:r>
            <a:endParaRPr dirty="0">
              <a:solidFill>
                <a:srgbClr val="2B454E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</a:ext>
              </a:extLst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  </a:ext>
                </a:extLst>
              </a:rPr>
              <a:t>H5P skup pitanja je svestran alat koji omogućuje edukatorima izradu interaktivnih kvizova s više vrsta pitanja, uključujući pitanja s višestrukim izborom, točno/netočno, popunjavanje praznina, povlačenje i ispuštanje i još mnogo toga. Pruža trenutne povratne informacije, bodovanje i praćenje napretka, što ga čini izvrsnim alatom za formativnu procjenu. Skupovi pitanja mogu se ugraditi u web stranice, sustave za upravljanje učenjem (LMS) poput Moodlea ili koristiti samostalno za poboljšanje angažmana i učenja.</a:t>
            </a:r>
            <a:endParaRPr dirty="0">
              <a:solidFill>
                <a:srgbClr val="2B454E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</a:ext>
              </a:extLst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URL: </a:t>
            </a:r>
            <a:r>
              <a:rPr lang="hr" u="sng" dirty="0">
                <a:solidFill>
                  <a:schemeClr val="hlink"/>
                </a:solidFill>
                <a:hlinkClick r:id="rId4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https://h5p.org/question-set</a:t>
            </a:r>
            <a:r>
              <a:rPr lang="hr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1"/>
                  </a:ext>
                </a:extLst>
              </a:rPr>
              <a:t> </a:t>
            </a:r>
            <a:endParaRPr dirty="0">
              <a:solidFill>
                <a:srgbClr val="2B454E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2"/>
                </a:ext>
              </a:extLst>
            </a:endParaRPr>
          </a:p>
        </p:txBody>
      </p:sp>
      <p:sp>
        <p:nvSpPr>
          <p:cNvPr id="140" name="Google Shape;140;g3501b5cbe11_1_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bg>
      <p:bgPr>
        <a:solidFill>
          <a:srgbClr val="FFFFFF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1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1"/>
          <p:cNvSpPr txBox="1"/>
          <p:nvPr/>
        </p:nvSpPr>
        <p:spPr>
          <a:xfrm>
            <a:off x="2836615" y="6125538"/>
            <a:ext cx="8134996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1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11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384471" y="2628899"/>
            <a:ext cx="5807528" cy="2855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2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2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2"/>
          <p:cNvSpPr txBox="1"/>
          <p:nvPr/>
        </p:nvSpPr>
        <p:spPr>
          <a:xfrm>
            <a:off x="2836615" y="6137080"/>
            <a:ext cx="813499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4899403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4899403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12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342f6cef8a4_2_137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2" name="Google Shape;42;g342f6cef8a4_2_137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g342f6cef8a4_2_137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g342f6cef8a4_2_137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" name="Google Shape;45;g342f6cef8a4_2_1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" name="Google Shape;46;g342f6cef8a4_2_137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47" name="Google Shape;47;g342f6cef8a4_2_13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Google Shape;48;g342f6cef8a4_2_137"/>
            <p:cNvPicPr preferRelativeResize="0"/>
            <p:nvPr/>
          </p:nvPicPr>
          <p:blipFill rotWithShape="1">
            <a:blip r:embed="rId5">
              <a:alphaModFix/>
            </a:blip>
            <a:srcRect l="9995" t="21987" r="6844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Google Shape;49;g342f6cef8a4_2_13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" name="Google Shape;50;g342f6cef8a4_2_137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" name="Google Shape;51;g342f6cef8a4_2_137"/>
            <p:cNvPicPr preferRelativeResize="0"/>
            <p:nvPr/>
          </p:nvPicPr>
          <p:blipFill rotWithShape="1">
            <a:blip r:embed="rId8">
              <a:alphaModFix/>
            </a:blip>
            <a:srcRect l="6518" t="2903" r="6457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2" name="Google Shape;52;g342f6cef8a4_2_137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3" name="Google Shape;53;g342f6cef8a4_2_137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" name="Google Shape;54;g342f6cef8a4_2_137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" name="Google Shape;55;g342f6cef8a4_2_137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56;g342f6cef8a4_2_137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5773e36086_0_6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g35773e36086_0_6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5773e36086_0_63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5" name="Google Shape;65;g35773e36086_0_63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g35773e36086_0_63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g35773e36086_0_63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g35773e36086_0_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9" name="Google Shape;69;g35773e36086_0_63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70" name="Google Shape;70;g35773e36086_0_6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Google Shape;71;g35773e36086_0_63"/>
            <p:cNvPicPr preferRelativeResize="0"/>
            <p:nvPr/>
          </p:nvPicPr>
          <p:blipFill rotWithShape="1">
            <a:blip r:embed="rId5">
              <a:alphaModFix/>
            </a:blip>
            <a:srcRect l="9995" t="21987" r="6844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Google Shape;72;g35773e36086_0_6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73;g35773e36086_0_63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Google Shape;74;g35773e36086_0_63"/>
            <p:cNvPicPr preferRelativeResize="0"/>
            <p:nvPr/>
          </p:nvPicPr>
          <p:blipFill rotWithShape="1">
            <a:blip r:embed="rId8">
              <a:alphaModFix/>
            </a:blip>
            <a:srcRect l="6518" t="2903" r="6457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" name="Google Shape;75;g35773e36086_0_63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" name="Google Shape;76;g35773e36086_0_63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7" name="Google Shape;77;g35773e36086_0_63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" name="Google Shape;78;g35773e36086_0_63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" name="Google Shape;79;g35773e36086_0_63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48627"/>
          </a:srgb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3"/>
          <p:cNvSpPr/>
          <p:nvPr/>
        </p:nvSpPr>
        <p:spPr>
          <a:xfrm>
            <a:off x="0" y="0"/>
            <a:ext cx="12192000" cy="7975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" name="Google Shape;36;p1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5773e36086_0_57"/>
          <p:cNvSpPr/>
          <p:nvPr/>
        </p:nvSpPr>
        <p:spPr>
          <a:xfrm>
            <a:off x="0" y="0"/>
            <a:ext cx="12192000" cy="79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" name="Google Shape;59;g35773e36086_0_5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kahoot.co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combat.com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0/1554480X.2024.2379789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youtube.com/watch?v=TeZbOTszyCQ&amp;pp=ygUncHJhY3RpY2FsIHVzZXMgb2YgTW9vZGxlIHF1aXogcXVlc3Rpb25z" TargetMode="External"/><Relationship Id="rId5" Type="http://schemas.openxmlformats.org/officeDocument/2006/relationships/hyperlink" Target="https://www.youtube.com/watch?v=-t8vC25bGI4&amp;pp=ygUkcHJhY3RpY2FsIHVzZXMgb2YgaDVwIHF1aXogcXVlc3Rpb25z" TargetMode="External"/><Relationship Id="rId4" Type="http://schemas.openxmlformats.org/officeDocument/2006/relationships/hyperlink" Target="https://doi.org/10.1016/j.susoc.2022.05.004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tinker-project.eu/wp-content/uploads/2025/05/TINKER_WP2_Toolkit_Learning-Scenarios__CR_FV.pdf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hyperlink" Target="https://docs.google.com/document/d/1tKqgPpUfjoxfxDQbKOxs2Lhn_aVmNj4G/edit?usp=drive_link&amp;ouid=110976805246476538365&amp;rtpof=true&amp;sd=true" TargetMode="External"/><Relationship Id="rId4" Type="http://schemas.openxmlformats.org/officeDocument/2006/relationships/hyperlink" Target="https://tinker-project.eu/hr/resources/framework-and-toolkit/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tinker-project.eu/elearning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5" Type="http://schemas.openxmlformats.org/officeDocument/2006/relationships/hyperlink" Target="https://creativecommons.org/licenses/by-nc-nd/4.0/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5p.org/content-types-and-application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444"/>
              <a:buFont typeface="Calibri"/>
              <a:buNone/>
            </a:pPr>
            <a:r>
              <a:rPr lang="hr-HR" noProof="0" dirty="0"/>
              <a:t>WP3: Obučavanje učitelja za autentično i rodno uključivo informatičko obrazovanje</a:t>
            </a:r>
          </a:p>
        </p:txBody>
      </p:sp>
      <p:sp>
        <p:nvSpPr>
          <p:cNvPr id="85" name="Google Shape;85;p3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hr-HR" noProof="0" dirty="0"/>
              <a:t>TINKER trening za učitelje koji poučavaju učenike starosti 10 do 12 godina</a:t>
            </a:r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501b5cbe11_1_11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Istraživanje digitalnih alata za poučavanje informatike</a:t>
            </a:r>
          </a:p>
        </p:txBody>
      </p:sp>
      <p:sp>
        <p:nvSpPr>
          <p:cNvPr id="151" name="Google Shape;151;g3501b5cbe11_1_11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2400" b="1" noProof="0" dirty="0">
                <a:solidFill>
                  <a:srgbClr val="000000"/>
                </a:solidFill>
              </a:rPr>
              <a:t>Što je </a:t>
            </a:r>
            <a:r>
              <a:rPr lang="hr-HR" sz="2400" b="1" noProof="0" dirty="0" err="1">
                <a:solidFill>
                  <a:srgbClr val="000000"/>
                </a:solidFill>
              </a:rPr>
              <a:t>Kahoot</a:t>
            </a:r>
            <a:r>
              <a:rPr lang="hr-HR" sz="2400" b="1" noProof="0" dirty="0">
                <a:solidFill>
                  <a:srgbClr val="000000"/>
                </a:solidFill>
              </a:rPr>
              <a:t>? </a:t>
            </a:r>
            <a:br>
              <a:rPr lang="hr-HR" sz="2400" b="1" noProof="0" dirty="0">
                <a:solidFill>
                  <a:srgbClr val="000000"/>
                </a:solidFill>
              </a:rPr>
            </a:br>
            <a:r>
              <a:rPr lang="hr-HR" sz="2400" noProof="0" dirty="0" err="1">
                <a:solidFill>
                  <a:srgbClr val="000000"/>
                </a:solidFill>
              </a:rPr>
              <a:t>Kahoot</a:t>
            </a:r>
            <a:r>
              <a:rPr lang="hr-HR" sz="2400" noProof="0" dirty="0">
                <a:solidFill>
                  <a:srgbClr val="000000"/>
                </a:solidFill>
              </a:rPr>
              <a:t> je </a:t>
            </a:r>
            <a:r>
              <a:rPr lang="hr-HR" sz="2400" b="1" noProof="0" dirty="0">
                <a:solidFill>
                  <a:srgbClr val="000000"/>
                </a:solidFill>
              </a:rPr>
              <a:t>platforma za učenje temeljena na igrama </a:t>
            </a:r>
            <a:r>
              <a:rPr lang="hr-HR" sz="2400" noProof="0" dirty="0">
                <a:solidFill>
                  <a:srgbClr val="000000"/>
                </a:solidFill>
              </a:rPr>
              <a:t>koja omogućuje učiteljima stvaranje </a:t>
            </a:r>
            <a:r>
              <a:rPr lang="hr-HR" sz="2400" b="1" noProof="0" dirty="0">
                <a:solidFill>
                  <a:srgbClr val="000000"/>
                </a:solidFill>
              </a:rPr>
              <a:t>kvizova </a:t>
            </a:r>
            <a:r>
              <a:rPr lang="hr-HR" sz="2400" noProof="0" dirty="0">
                <a:solidFill>
                  <a:srgbClr val="000000"/>
                </a:solidFill>
              </a:rPr>
              <a:t>i anketa kako bi učenje bilo </a:t>
            </a:r>
            <a:r>
              <a:rPr lang="hr-HR" sz="2400" b="1" noProof="0" dirty="0">
                <a:solidFill>
                  <a:srgbClr val="000000"/>
                </a:solidFill>
              </a:rPr>
              <a:t>zabavno, brzo i interaktivno</a:t>
            </a:r>
            <a:r>
              <a:rPr lang="hr-HR" sz="2400" noProof="0" dirty="0">
                <a:solidFill>
                  <a:srgbClr val="000000"/>
                </a:solidFill>
              </a:rPr>
              <a:t>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2400" b="1" noProof="0" dirty="0">
                <a:solidFill>
                  <a:srgbClr val="000000"/>
                </a:solidFill>
              </a:rPr>
              <a:t>Ključne značajke:</a:t>
            </a:r>
            <a:endParaRPr lang="hr-HR" sz="1800" b="1" noProof="0" dirty="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hr-HR" sz="1800" noProof="0" dirty="0">
                <a:solidFill>
                  <a:srgbClr val="000000"/>
                </a:solidFill>
              </a:rPr>
              <a:t>🧩 </a:t>
            </a:r>
            <a:r>
              <a:rPr lang="hr-HR" sz="1800" b="1" noProof="0" dirty="0">
                <a:solidFill>
                  <a:srgbClr val="000000"/>
                </a:solidFill>
              </a:rPr>
              <a:t>Više vrsta pitanja </a:t>
            </a:r>
            <a:r>
              <a:rPr lang="hr-HR" sz="1800" noProof="0" dirty="0">
                <a:solidFill>
                  <a:srgbClr val="000000"/>
                </a:solidFill>
              </a:rPr>
              <a:t>– Višestruki izbor, točno/netočno, zagonetke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hr-HR" sz="1800" noProof="0" dirty="0">
                <a:solidFill>
                  <a:srgbClr val="000000"/>
                </a:solidFill>
              </a:rPr>
              <a:t>🌍 </a:t>
            </a:r>
            <a:r>
              <a:rPr lang="hr-HR" sz="1800" b="1" noProof="0" dirty="0">
                <a:solidFill>
                  <a:srgbClr val="000000"/>
                </a:solidFill>
              </a:rPr>
              <a:t>Uživo ili vlastitim tempom </a:t>
            </a:r>
            <a:r>
              <a:rPr lang="hr-HR" sz="1800" noProof="0" dirty="0">
                <a:solidFill>
                  <a:srgbClr val="000000"/>
                </a:solidFill>
              </a:rPr>
              <a:t>– Igrajte u razredu ili zadajte kao domaću zadaću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hr-HR" sz="1800" noProof="0" dirty="0">
                <a:solidFill>
                  <a:srgbClr val="000000"/>
                </a:solidFill>
              </a:rPr>
              <a:t>📈 </a:t>
            </a:r>
            <a:r>
              <a:rPr lang="hr-HR" sz="1800" b="1" noProof="0" dirty="0">
                <a:solidFill>
                  <a:srgbClr val="000000"/>
                </a:solidFill>
              </a:rPr>
              <a:t>Trenutne povratne informacije i rezultati </a:t>
            </a:r>
            <a:r>
              <a:rPr lang="hr-HR" sz="1800" noProof="0" dirty="0">
                <a:solidFill>
                  <a:srgbClr val="000000"/>
                </a:solidFill>
              </a:rPr>
              <a:t>– Prati napredak u stvarnom vremenu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hr-HR" sz="1800" noProof="0" dirty="0">
                <a:solidFill>
                  <a:srgbClr val="000000"/>
                </a:solidFill>
              </a:rPr>
              <a:t>👥 </a:t>
            </a:r>
            <a:r>
              <a:rPr lang="hr-HR" sz="1800" b="1" noProof="0" dirty="0">
                <a:solidFill>
                  <a:srgbClr val="000000"/>
                </a:solidFill>
              </a:rPr>
              <a:t>Suradnička igra </a:t>
            </a:r>
            <a:r>
              <a:rPr lang="hr-HR" sz="1800" noProof="0" dirty="0">
                <a:solidFill>
                  <a:srgbClr val="000000"/>
                </a:solidFill>
              </a:rPr>
              <a:t>– Timski način rada potiče učenje među vršnjacima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2400" b="1" noProof="0" dirty="0">
                <a:solidFill>
                  <a:srgbClr val="000000"/>
                </a:solidFill>
              </a:rPr>
              <a:t>Zašto koristiti </a:t>
            </a:r>
            <a:r>
              <a:rPr lang="hr-HR" sz="2400" b="1" noProof="0" dirty="0" err="1">
                <a:solidFill>
                  <a:srgbClr val="000000"/>
                </a:solidFill>
              </a:rPr>
              <a:t>Kahoot</a:t>
            </a:r>
            <a:r>
              <a:rPr lang="hr-HR" sz="2400" b="1" noProof="0" dirty="0">
                <a:solidFill>
                  <a:srgbClr val="000000"/>
                </a:solidFill>
              </a:rPr>
              <a:t> u učionici? </a:t>
            </a:r>
            <a:br>
              <a:rPr lang="hr-HR" sz="2400" b="1" noProof="0" dirty="0">
                <a:solidFill>
                  <a:srgbClr val="000000"/>
                </a:solidFill>
              </a:rPr>
            </a:br>
            <a:r>
              <a:rPr lang="hr-HR" sz="1800" noProof="0" dirty="0">
                <a:solidFill>
                  <a:srgbClr val="000000"/>
                </a:solidFill>
              </a:rPr>
              <a:t>✅ Potiče sudjelovanje i motivaciju </a:t>
            </a:r>
            <a:br>
              <a:rPr lang="hr-HR" sz="1800" noProof="0" dirty="0">
                <a:solidFill>
                  <a:srgbClr val="000000"/>
                </a:solidFill>
              </a:rPr>
            </a:br>
            <a:r>
              <a:rPr lang="hr-HR" sz="1800" noProof="0" dirty="0">
                <a:solidFill>
                  <a:srgbClr val="000000"/>
                </a:solidFill>
              </a:rPr>
              <a:t>✅ Učvršćuje ključne koncepte </a:t>
            </a:r>
            <a:r>
              <a:rPr lang="hr-HR" sz="1800" noProof="0">
                <a:solidFill>
                  <a:srgbClr val="000000"/>
                </a:solidFill>
              </a:rPr>
              <a:t>kroz gamifikaciju </a:t>
            </a:r>
            <a:br>
              <a:rPr lang="hr-HR" sz="1800" noProof="0" dirty="0">
                <a:solidFill>
                  <a:srgbClr val="000000"/>
                </a:solidFill>
              </a:rPr>
            </a:br>
            <a:r>
              <a:rPr lang="hr-HR" sz="1800" noProof="0" dirty="0">
                <a:solidFill>
                  <a:srgbClr val="000000"/>
                </a:solidFill>
              </a:rPr>
              <a:t>✅ Jednostavan za korištenje s bilo kojim uređajem </a:t>
            </a:r>
            <a:br>
              <a:rPr lang="hr-HR" sz="1800" noProof="0" dirty="0">
                <a:solidFill>
                  <a:srgbClr val="000000"/>
                </a:solidFill>
              </a:rPr>
            </a:br>
            <a:r>
              <a:rPr lang="hr-HR" sz="1800" noProof="0" dirty="0">
                <a:solidFill>
                  <a:srgbClr val="000000"/>
                </a:solidFill>
              </a:rPr>
              <a:t>✅ Uvidi u stvarnom vremenu za formativno ocjenjivanje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2400" u="sng" noProof="0" dirty="0">
                <a:solidFill>
                  <a:schemeClr val="hlink"/>
                </a:solidFill>
                <a:hlinkClick r:id="rId3"/>
              </a:rPr>
              <a:t>https://kahoot.com</a:t>
            </a:r>
            <a:endParaRPr lang="hr-HR" sz="2400" noProof="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hr-HR" sz="2400" noProof="0" dirty="0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hr-HR" sz="2400" b="1" noProof="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2400" b="1" noProof="0" dirty="0"/>
          </a:p>
        </p:txBody>
      </p:sp>
      <p:pic>
        <p:nvPicPr>
          <p:cNvPr id="152" name="Google Shape;152;g3501b5cbe11_1_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74494" y="1953491"/>
            <a:ext cx="3567976" cy="19792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501b5cbe11_1_2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Istraživanje digitalnih alata za poučavanje informatike</a:t>
            </a:r>
          </a:p>
        </p:txBody>
      </p:sp>
      <p:sp>
        <p:nvSpPr>
          <p:cNvPr id="159" name="Google Shape;159;g3501b5cbe11_1_2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2400" b="1" noProof="0" dirty="0">
                <a:solidFill>
                  <a:srgbClr val="000000"/>
                </a:solidFill>
              </a:rPr>
              <a:t>Što su igre kodiranja? </a:t>
            </a:r>
            <a:br>
              <a:rPr lang="hr-HR" sz="2400" b="1" noProof="0" dirty="0">
                <a:solidFill>
                  <a:srgbClr val="000000"/>
                </a:solidFill>
              </a:rPr>
            </a:br>
            <a:r>
              <a:rPr lang="hr-HR" sz="2000" noProof="0" dirty="0">
                <a:solidFill>
                  <a:srgbClr val="000000"/>
                </a:solidFill>
              </a:rPr>
              <a:t>Igre kodiranja poput </a:t>
            </a:r>
            <a:r>
              <a:rPr lang="hr-HR" sz="2000" b="1" noProof="0" dirty="0" err="1">
                <a:solidFill>
                  <a:srgbClr val="000000"/>
                </a:solidFill>
              </a:rPr>
              <a:t>CodeCombata</a:t>
            </a:r>
            <a:r>
              <a:rPr lang="hr-HR" sz="2000" noProof="0" dirty="0">
                <a:solidFill>
                  <a:srgbClr val="000000"/>
                </a:solidFill>
              </a:rPr>
              <a:t>, </a:t>
            </a:r>
            <a:r>
              <a:rPr lang="hr-HR" sz="2000" b="1" noProof="0" dirty="0" err="1">
                <a:solidFill>
                  <a:srgbClr val="000000"/>
                </a:solidFill>
              </a:rPr>
              <a:t>Scratcha</a:t>
            </a:r>
            <a:r>
              <a:rPr lang="hr-HR" sz="2000" b="1" noProof="0" dirty="0">
                <a:solidFill>
                  <a:srgbClr val="000000"/>
                </a:solidFill>
              </a:rPr>
              <a:t> </a:t>
            </a:r>
            <a:r>
              <a:rPr lang="hr-HR" sz="2000" noProof="0" dirty="0">
                <a:solidFill>
                  <a:srgbClr val="000000"/>
                </a:solidFill>
              </a:rPr>
              <a:t>ili </a:t>
            </a:r>
            <a:r>
              <a:rPr lang="hr-HR" sz="2000" b="1" noProof="0" dirty="0" err="1">
                <a:solidFill>
                  <a:srgbClr val="000000"/>
                </a:solidFill>
              </a:rPr>
              <a:t>Tynkera</a:t>
            </a:r>
            <a:r>
              <a:rPr lang="hr-HR" sz="2000" b="1" noProof="0" dirty="0">
                <a:solidFill>
                  <a:srgbClr val="000000"/>
                </a:solidFill>
              </a:rPr>
              <a:t> </a:t>
            </a:r>
            <a:r>
              <a:rPr lang="hr-HR" sz="2000" noProof="0" dirty="0">
                <a:solidFill>
                  <a:srgbClr val="000000"/>
                </a:solidFill>
              </a:rPr>
              <a:t>poučavaju koncepte programiranja kroz </a:t>
            </a:r>
            <a:r>
              <a:rPr lang="hr-HR" sz="2000" b="1" noProof="0" dirty="0">
                <a:solidFill>
                  <a:srgbClr val="000000"/>
                </a:solidFill>
              </a:rPr>
              <a:t>interaktivna okruženja temeljena na igrama </a:t>
            </a:r>
            <a:r>
              <a:rPr lang="hr-HR" sz="2000" noProof="0" dirty="0">
                <a:solidFill>
                  <a:srgbClr val="000000"/>
                </a:solidFill>
              </a:rPr>
              <a:t>koja učenje kodiranja čine zabavnim i zanimljivim.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2400" b="1" noProof="0" dirty="0">
                <a:solidFill>
                  <a:srgbClr val="000000"/>
                </a:solidFill>
              </a:rPr>
              <a:t>Ključne značajke:</a:t>
            </a:r>
            <a:endParaRPr lang="hr-HR" sz="1800" b="1" noProof="0" dirty="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hr-HR" sz="1800" noProof="0" dirty="0">
                <a:solidFill>
                  <a:srgbClr val="000000"/>
                </a:solidFill>
              </a:rPr>
              <a:t>👾 </a:t>
            </a:r>
            <a:r>
              <a:rPr lang="hr-HR" sz="1800" b="1" noProof="0" dirty="0">
                <a:solidFill>
                  <a:srgbClr val="000000"/>
                </a:solidFill>
              </a:rPr>
              <a:t>Mehanika igre </a:t>
            </a:r>
            <a:r>
              <a:rPr lang="hr-HR" sz="1800" noProof="0" dirty="0">
                <a:solidFill>
                  <a:srgbClr val="000000"/>
                </a:solidFill>
              </a:rPr>
              <a:t>– Učenici pišu pravi kod kako bi dovršili razine igre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hr-HR" sz="1800" noProof="0" dirty="0">
                <a:solidFill>
                  <a:srgbClr val="000000"/>
                </a:solidFill>
              </a:rPr>
              <a:t>🧠 </a:t>
            </a:r>
            <a:r>
              <a:rPr lang="hr-HR" sz="1800" b="1" noProof="0" dirty="0">
                <a:solidFill>
                  <a:srgbClr val="000000"/>
                </a:solidFill>
              </a:rPr>
              <a:t>Podržava više jezika </a:t>
            </a:r>
            <a:r>
              <a:rPr lang="hr-HR" sz="1800" noProof="0" dirty="0">
                <a:solidFill>
                  <a:srgbClr val="000000"/>
                </a:solidFill>
              </a:rPr>
              <a:t>– Python, JavaScript, </a:t>
            </a:r>
            <a:r>
              <a:rPr lang="hr-HR" sz="1800" noProof="0" dirty="0" err="1">
                <a:solidFill>
                  <a:srgbClr val="000000"/>
                </a:solidFill>
              </a:rPr>
              <a:t>Blockly</a:t>
            </a:r>
            <a:r>
              <a:rPr lang="hr-HR" sz="1800" noProof="0" dirty="0">
                <a:solidFill>
                  <a:srgbClr val="000000"/>
                </a:solidFill>
              </a:rPr>
              <a:t> itd.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hr-HR" sz="1800" noProof="0" dirty="0">
                <a:solidFill>
                  <a:srgbClr val="000000"/>
                </a:solidFill>
              </a:rPr>
              <a:t>🛠️ </a:t>
            </a:r>
            <a:r>
              <a:rPr lang="hr-HR" sz="1800" b="1" noProof="0" dirty="0">
                <a:solidFill>
                  <a:srgbClr val="000000"/>
                </a:solidFill>
              </a:rPr>
              <a:t>Izazovi rješavanja problema </a:t>
            </a:r>
            <a:r>
              <a:rPr lang="hr-HR" sz="1800" noProof="0" dirty="0">
                <a:solidFill>
                  <a:srgbClr val="000000"/>
                </a:solidFill>
              </a:rPr>
              <a:t>– Razvijte logičko razmišljanje kroz zagonetke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hr-HR" sz="1800" noProof="0" dirty="0">
                <a:solidFill>
                  <a:srgbClr val="000000"/>
                </a:solidFill>
              </a:rPr>
              <a:t>📊 </a:t>
            </a:r>
            <a:r>
              <a:rPr lang="hr-HR" sz="1800" b="1" noProof="0" dirty="0">
                <a:solidFill>
                  <a:srgbClr val="000000"/>
                </a:solidFill>
              </a:rPr>
              <a:t>Praćenje napretka </a:t>
            </a:r>
            <a:r>
              <a:rPr lang="hr-HR" sz="1800" noProof="0" dirty="0">
                <a:solidFill>
                  <a:srgbClr val="000000"/>
                </a:solidFill>
              </a:rPr>
              <a:t>– Pratite napredak učenika i stjecanje vještina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2400" b="1" noProof="0" dirty="0">
                <a:solidFill>
                  <a:srgbClr val="000000"/>
                </a:solidFill>
              </a:rPr>
              <a:t>Zašto koristiti igre programiranja u obrazovanju? </a:t>
            </a:r>
            <a:br>
              <a:rPr lang="hr-HR" sz="1800" b="1" noProof="0" dirty="0">
                <a:solidFill>
                  <a:srgbClr val="000000"/>
                </a:solidFill>
              </a:rPr>
            </a:br>
            <a:r>
              <a:rPr lang="hr-HR" sz="1800" noProof="0" dirty="0">
                <a:solidFill>
                  <a:srgbClr val="000000"/>
                </a:solidFill>
              </a:rPr>
              <a:t>✅ Čine programiranje pristupačnim i ugodnim </a:t>
            </a:r>
            <a:br>
              <a:rPr lang="hr-HR" sz="1800" noProof="0" dirty="0">
                <a:solidFill>
                  <a:srgbClr val="000000"/>
                </a:solidFill>
              </a:rPr>
            </a:br>
            <a:r>
              <a:rPr lang="hr-HR" sz="1800" noProof="0" dirty="0">
                <a:solidFill>
                  <a:srgbClr val="000000"/>
                </a:solidFill>
              </a:rPr>
              <a:t>✅ Potiču eksperimentiranje i kreativnost </a:t>
            </a:r>
            <a:br>
              <a:rPr lang="hr-HR" sz="1800" noProof="0" dirty="0">
                <a:solidFill>
                  <a:srgbClr val="000000"/>
                </a:solidFill>
              </a:rPr>
            </a:br>
            <a:r>
              <a:rPr lang="hr-HR" sz="1800" noProof="0" dirty="0">
                <a:solidFill>
                  <a:srgbClr val="000000"/>
                </a:solidFill>
              </a:rPr>
              <a:t>✅ Razvijaju računalno razmišljanje i otpornost </a:t>
            </a:r>
            <a:br>
              <a:rPr lang="hr-HR" sz="1800" noProof="0" dirty="0">
                <a:solidFill>
                  <a:srgbClr val="000000"/>
                </a:solidFill>
              </a:rPr>
            </a:br>
            <a:r>
              <a:rPr lang="hr-HR" sz="1800" noProof="0" dirty="0">
                <a:solidFill>
                  <a:srgbClr val="000000"/>
                </a:solidFill>
              </a:rPr>
              <a:t>✅ Izvrsne su za individualni ili grupni rad</a:t>
            </a: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2400" b="1" u="sng" noProof="0" dirty="0">
                <a:solidFill>
                  <a:schemeClr val="hlink"/>
                </a:solidFill>
                <a:hlinkClick r:id="rId3"/>
              </a:rPr>
              <a:t>https://codecombat.com</a:t>
            </a:r>
            <a:endParaRPr lang="hr-HR" sz="2400" b="1" noProof="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2400" b="1" noProof="0" dirty="0"/>
          </a:p>
        </p:txBody>
      </p:sp>
      <p:pic>
        <p:nvPicPr>
          <p:cNvPr id="160" name="Google Shape;160;g3501b5cbe11_1_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94775" y="2771302"/>
            <a:ext cx="2694525" cy="269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441028e5a5_0_3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Istraživanje digitalnih alata za poučavanje informatike</a:t>
            </a:r>
          </a:p>
        </p:txBody>
      </p:sp>
      <p:sp>
        <p:nvSpPr>
          <p:cNvPr id="167" name="Google Shape;167;g3441028e5a5_0_36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sz="3800" b="1" noProof="0" dirty="0"/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3800" b="1" noProof="0" dirty="0"/>
              <a:t>Raspravite </a:t>
            </a:r>
            <a:r>
              <a:rPr lang="hr-HR" sz="3800" noProof="0" dirty="0"/>
              <a:t>kako svaki alat podržava:</a:t>
            </a:r>
          </a:p>
          <a:p>
            <a:pPr marL="1371600" marR="0" lvl="2" indent="-469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800"/>
              <a:buChar char="•"/>
            </a:pPr>
            <a:r>
              <a:rPr lang="hr-HR" sz="3800" b="1" noProof="0" dirty="0"/>
              <a:t>Angažman</a:t>
            </a:r>
          </a:p>
          <a:p>
            <a:pPr marL="1371600" marR="0" lvl="2" indent="-469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800"/>
              <a:buChar char="•"/>
            </a:pPr>
            <a:r>
              <a:rPr lang="hr-HR" sz="3800" b="1" noProof="0" dirty="0"/>
              <a:t>Kreativnost</a:t>
            </a:r>
          </a:p>
          <a:p>
            <a:pPr marL="1371600" marR="0" lvl="2" indent="-469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800"/>
              <a:buChar char="•"/>
            </a:pPr>
            <a:r>
              <a:rPr lang="hr-HR" sz="3800" b="1" noProof="0" dirty="0"/>
              <a:t>Vrednovanje</a:t>
            </a:r>
            <a:endParaRPr lang="hr-HR" sz="3800" noProof="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800" noProof="0" dirty="0"/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3800" b="1" noProof="0" dirty="0"/>
              <a:t>Koji alat smatrate najkorisnijim za učionicu?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3800" noProof="0" dirty="0"/>
              <a:t>(Uključite svoj doprinos u raspravu)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408979d82a_0_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sz="3300" noProof="0" dirty="0"/>
              <a:t>Izrada kviza pomoću online alata ( </a:t>
            </a:r>
            <a:r>
              <a:rPr lang="hr-HR" sz="2600" b="1" noProof="0" dirty="0">
                <a:solidFill>
                  <a:srgbClr val="FFFFFF"/>
                </a:solidFill>
              </a:rPr>
              <a:t>predložak za izradu kviza)</a:t>
            </a:r>
            <a:endParaRPr lang="hr-HR" sz="3300" noProof="0" dirty="0">
              <a:solidFill>
                <a:srgbClr val="FFFFFF"/>
              </a:solidFill>
            </a:endParaRPr>
          </a:p>
        </p:txBody>
      </p:sp>
      <p:sp>
        <p:nvSpPr>
          <p:cNvPr id="174" name="Google Shape;174;g3408979d82a_0_3"/>
          <p:cNvSpPr txBox="1"/>
          <p:nvPr/>
        </p:nvSpPr>
        <p:spPr>
          <a:xfrm>
            <a:off x="340350" y="947800"/>
            <a:ext cx="11644800" cy="57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hr-HR" sz="2400" b="1" noProof="0" dirty="0">
                <a:latin typeface="Calibri"/>
                <a:ea typeface="Calibri"/>
                <a:cs typeface="Calibri"/>
                <a:sym typeface="Calibri"/>
              </a:rPr>
              <a:t>Naslov kviza: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2400" i="1" noProof="0" dirty="0">
                <a:latin typeface="Calibri"/>
                <a:ea typeface="Calibri"/>
                <a:cs typeface="Calibri"/>
                <a:sym typeface="Calibri"/>
              </a:rPr>
              <a:t>(Dajte kvizu jasan i sažet naslov, npr. „Kviz osnovnih računalnih vještina“ ili „Uvod u algoritme“)</a:t>
            </a: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2400" b="1" noProof="0" dirty="0">
                <a:latin typeface="Calibri"/>
                <a:ea typeface="Calibri"/>
                <a:cs typeface="Calibri"/>
                <a:sym typeface="Calibri"/>
              </a:rPr>
              <a:t>1. Informacije o kvizu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400"/>
              <a:buChar char="●"/>
            </a:pPr>
            <a:r>
              <a:rPr lang="hr-HR" sz="2400" b="1" noProof="0" dirty="0">
                <a:latin typeface="Calibri"/>
                <a:ea typeface="Calibri"/>
                <a:cs typeface="Calibri"/>
                <a:sym typeface="Calibri"/>
              </a:rPr>
              <a:t>Predmet:</a:t>
            </a:r>
            <a:r>
              <a:rPr lang="hr-HR" sz="2400" noProof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r-HR" sz="2400" i="1" noProof="0" dirty="0">
                <a:latin typeface="Calibri"/>
                <a:ea typeface="Calibri"/>
                <a:cs typeface="Calibri"/>
                <a:sym typeface="Calibri"/>
              </a:rPr>
              <a:t>(npr. matematika, informatika, fizika, …)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hr-HR" sz="2400" b="1" noProof="0" dirty="0">
                <a:latin typeface="Calibri"/>
                <a:ea typeface="Calibri"/>
                <a:cs typeface="Calibri"/>
                <a:sym typeface="Calibri"/>
              </a:rPr>
              <a:t>Razred / dobna skupina:</a:t>
            </a:r>
            <a:r>
              <a:rPr lang="hr-HR" sz="2400" noProof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r-HR" sz="2400" i="1" noProof="0" dirty="0">
                <a:latin typeface="Calibri"/>
                <a:ea typeface="Calibri"/>
                <a:cs typeface="Calibri"/>
                <a:sym typeface="Calibri"/>
              </a:rPr>
              <a:t>(npr. osnovna škola - 8-10 godina)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hr-HR" sz="2400" b="1" noProof="0" dirty="0">
                <a:latin typeface="Calibri"/>
                <a:ea typeface="Calibri"/>
                <a:cs typeface="Calibri"/>
                <a:sym typeface="Calibri"/>
              </a:rPr>
              <a:t>Vrsta kviza:</a:t>
            </a:r>
            <a:r>
              <a:rPr lang="hr-HR" sz="2400" noProof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r-HR" sz="2400" i="1" noProof="0" dirty="0">
                <a:latin typeface="Calibri"/>
                <a:ea typeface="Calibri"/>
                <a:cs typeface="Calibri"/>
                <a:sym typeface="Calibri"/>
              </a:rPr>
              <a:t>(Formativno / </a:t>
            </a:r>
            <a:r>
              <a:rPr lang="hr-HR" sz="2400" i="1" noProof="0" dirty="0" err="1">
                <a:latin typeface="Calibri"/>
                <a:ea typeface="Calibri"/>
                <a:cs typeface="Calibri"/>
                <a:sym typeface="Calibri"/>
              </a:rPr>
              <a:t>sumativno</a:t>
            </a:r>
            <a:r>
              <a:rPr lang="hr-HR" sz="2400" i="1" noProof="0" dirty="0">
                <a:latin typeface="Calibri"/>
                <a:ea typeface="Calibri"/>
                <a:cs typeface="Calibri"/>
                <a:sym typeface="Calibri"/>
              </a:rPr>
              <a:t> vrednovanje / kviz)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hr-HR" sz="2400" b="1" noProof="0" dirty="0">
                <a:latin typeface="Calibri"/>
                <a:ea typeface="Calibri"/>
                <a:cs typeface="Calibri"/>
                <a:sym typeface="Calibri"/>
              </a:rPr>
              <a:t>Vremensko ograničenje:</a:t>
            </a:r>
            <a:r>
              <a:rPr lang="hr-HR" sz="2400" noProof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r-HR" sz="2400" i="1" noProof="0" dirty="0">
                <a:latin typeface="Calibri"/>
                <a:ea typeface="Calibri"/>
                <a:cs typeface="Calibri"/>
                <a:sym typeface="Calibri"/>
              </a:rPr>
              <a:t>(npr. 15 minuta, 30 minuta ili bez ograničenja)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hr-HR" sz="2400" b="1" noProof="0" dirty="0">
                <a:latin typeface="Calibri"/>
                <a:ea typeface="Calibri"/>
                <a:cs typeface="Calibri"/>
                <a:sym typeface="Calibri"/>
              </a:rPr>
              <a:t>Dozvoljeni broj pokušaja:</a:t>
            </a:r>
            <a:r>
              <a:rPr lang="hr-HR" sz="2400" noProof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r-HR" sz="2400" i="1" noProof="0" dirty="0">
                <a:latin typeface="Calibri"/>
                <a:ea typeface="Calibri"/>
                <a:cs typeface="Calibri"/>
                <a:sym typeface="Calibri"/>
              </a:rPr>
              <a:t>(Jedan / više pokušaja)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hr-HR" sz="2400" b="1" noProof="0" dirty="0">
                <a:latin typeface="Calibri"/>
                <a:ea typeface="Calibri"/>
                <a:cs typeface="Calibri"/>
                <a:sym typeface="Calibri"/>
              </a:rPr>
              <a:t>Prolazna ocjena:</a:t>
            </a:r>
            <a:r>
              <a:rPr lang="hr-HR" sz="2400" noProof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r-HR" sz="2400" i="1" noProof="0" dirty="0">
                <a:latin typeface="Calibri"/>
                <a:ea typeface="Calibri"/>
                <a:cs typeface="Calibri"/>
                <a:sym typeface="Calibri"/>
              </a:rPr>
              <a:t>(npr. potrebno je 70% za prolaz)</a:t>
            </a:r>
            <a:br>
              <a:rPr lang="hr-HR" sz="2400" i="1" noProof="0" dirty="0">
                <a:latin typeface="Calibri"/>
                <a:ea typeface="Calibri"/>
                <a:cs typeface="Calibri"/>
                <a:sym typeface="Calibri"/>
              </a:rPr>
            </a:br>
            <a:endParaRPr lang="hr-HR" sz="2400" i="1" noProof="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408979d82a_0_7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sz="3300" noProof="0" dirty="0"/>
              <a:t>Izrada kviza pomoću online alata ( </a:t>
            </a:r>
            <a:r>
              <a:rPr lang="hr-HR" sz="2600" b="1" noProof="0" dirty="0">
                <a:solidFill>
                  <a:srgbClr val="FFFFFF"/>
                </a:solidFill>
              </a:rPr>
              <a:t>predložak za izradu kviza)</a:t>
            </a:r>
            <a:endParaRPr lang="hr-HR" sz="3300" noProof="0" dirty="0">
              <a:solidFill>
                <a:srgbClr val="FFFFFF"/>
              </a:solidFill>
            </a:endParaRPr>
          </a:p>
        </p:txBody>
      </p:sp>
      <p:sp>
        <p:nvSpPr>
          <p:cNvPr id="181" name="Google Shape;181;g3408979d82a_0_73"/>
          <p:cNvSpPr txBox="1"/>
          <p:nvPr/>
        </p:nvSpPr>
        <p:spPr>
          <a:xfrm>
            <a:off x="189650" y="1154575"/>
            <a:ext cx="11692200" cy="5981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3000" b="1" noProof="0" dirty="0">
                <a:latin typeface="Calibri"/>
                <a:ea typeface="Calibri"/>
                <a:cs typeface="Calibri"/>
                <a:sym typeface="Calibri"/>
              </a:rPr>
              <a:t>2. Ishodi učenja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3000" i="1" noProof="0" dirty="0">
                <a:latin typeface="Calibri"/>
                <a:ea typeface="Calibri"/>
                <a:cs typeface="Calibri"/>
                <a:sym typeface="Calibri"/>
              </a:rPr>
              <a:t>(Što bi učenici trebali naučiti ili pokazati kroz ovaj kviz? Koristite glagole radnje poput „prepoznati“, „objasniti“, „primijeniti“)</a:t>
            </a:r>
          </a:p>
          <a:p>
            <a:pPr marL="457200" lvl="0" indent="-4191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3000"/>
              <a:buFont typeface="Calibri"/>
              <a:buChar char="●"/>
            </a:pPr>
            <a:r>
              <a:rPr lang="hr-HR" sz="3000" noProof="0" dirty="0">
                <a:latin typeface="Calibri"/>
                <a:ea typeface="Calibri"/>
                <a:cs typeface="Calibri"/>
                <a:sym typeface="Calibri"/>
              </a:rPr>
              <a:t>Ishod 1: </a:t>
            </a:r>
            <a:r>
              <a:rPr lang="hr-HR" sz="3000" i="1" noProof="0" dirty="0">
                <a:latin typeface="Calibri"/>
                <a:ea typeface="Calibri"/>
                <a:cs typeface="Calibri"/>
                <a:sym typeface="Calibri"/>
              </a:rPr>
              <a:t>(npr. identificirati dijelove računala)</a:t>
            </a:r>
            <a:br>
              <a:rPr lang="hr-HR" sz="3000" i="1" noProof="0" dirty="0">
                <a:latin typeface="Calibri"/>
                <a:ea typeface="Calibri"/>
                <a:cs typeface="Calibri"/>
                <a:sym typeface="Calibri"/>
              </a:rPr>
            </a:br>
            <a:endParaRPr lang="hr-HR" sz="3000" i="1" noProof="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Calibri"/>
              <a:buChar char="●"/>
            </a:pPr>
            <a:r>
              <a:rPr lang="hr-HR" sz="3000" noProof="0" dirty="0">
                <a:latin typeface="Calibri"/>
                <a:ea typeface="Calibri"/>
                <a:cs typeface="Calibri"/>
                <a:sym typeface="Calibri"/>
              </a:rPr>
              <a:t>Ishod 2: </a:t>
            </a:r>
            <a:r>
              <a:rPr lang="hr-HR" sz="3000" i="1" noProof="0" dirty="0">
                <a:latin typeface="Calibri"/>
                <a:ea typeface="Calibri"/>
                <a:cs typeface="Calibri"/>
                <a:sym typeface="Calibri"/>
              </a:rPr>
              <a:t>(npr. primijeniti jednostavnu logiku kodiranja za rješavanje problema)</a:t>
            </a:r>
            <a:br>
              <a:rPr lang="hr-HR" sz="3000" i="1" noProof="0" dirty="0">
                <a:latin typeface="Calibri"/>
                <a:ea typeface="Calibri"/>
                <a:cs typeface="Calibri"/>
                <a:sym typeface="Calibri"/>
              </a:rPr>
            </a:br>
            <a:endParaRPr lang="hr-HR" sz="3000" i="1" noProof="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Calibri"/>
              <a:buChar char="●"/>
            </a:pPr>
            <a:r>
              <a:rPr lang="hr-HR" sz="3000" noProof="0" dirty="0">
                <a:latin typeface="Calibri"/>
                <a:ea typeface="Calibri"/>
                <a:cs typeface="Calibri"/>
                <a:sym typeface="Calibri"/>
              </a:rPr>
              <a:t>Ishod 3: </a:t>
            </a:r>
            <a:r>
              <a:rPr lang="hr-HR" sz="3000" i="1" noProof="0" dirty="0">
                <a:latin typeface="Calibri"/>
                <a:ea typeface="Calibri"/>
                <a:cs typeface="Calibri"/>
                <a:sym typeface="Calibri"/>
              </a:rPr>
              <a:t>(npr. objasniti važnost pravila sigurnosti na internetu)</a:t>
            </a:r>
            <a:br>
              <a:rPr lang="hr-HR" sz="3000" i="1" noProof="0" dirty="0">
                <a:latin typeface="Calibri"/>
                <a:ea typeface="Calibri"/>
                <a:cs typeface="Calibri"/>
                <a:sym typeface="Calibri"/>
              </a:rPr>
            </a:br>
            <a:endParaRPr lang="hr-HR" sz="3000" i="1" noProof="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408979d82a_0_78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sz="3300" noProof="0" dirty="0"/>
              <a:t>Izrada kviza pomoću online alata ( </a:t>
            </a:r>
            <a:r>
              <a:rPr lang="hr-HR" sz="2600" b="1" noProof="0" dirty="0">
                <a:solidFill>
                  <a:srgbClr val="FFFFFF"/>
                </a:solidFill>
              </a:rPr>
              <a:t>predložak za izradu kviza)</a:t>
            </a:r>
            <a:endParaRPr lang="hr-HR" sz="3300" noProof="0" dirty="0">
              <a:solidFill>
                <a:srgbClr val="FFFFFF"/>
              </a:solidFill>
            </a:endParaRPr>
          </a:p>
        </p:txBody>
      </p:sp>
      <p:graphicFrame>
        <p:nvGraphicFramePr>
          <p:cNvPr id="188" name="Google Shape;188;g3408979d82a_0_78"/>
          <p:cNvGraphicFramePr/>
          <p:nvPr>
            <p:extLst>
              <p:ext uri="{D42A27DB-BD31-4B8C-83A1-F6EECF244321}">
                <p14:modId xmlns:p14="http://schemas.microsoft.com/office/powerpoint/2010/main" val="373726054"/>
              </p:ext>
            </p:extLst>
          </p:nvPr>
        </p:nvGraphicFramePr>
        <p:xfrm>
          <a:off x="199825" y="2228112"/>
          <a:ext cx="11344275" cy="4635016"/>
        </p:xfrm>
        <a:graphic>
          <a:graphicData uri="http://schemas.openxmlformats.org/drawingml/2006/table">
            <a:tbl>
              <a:tblPr>
                <a:noFill/>
                <a:tableStyleId>{0E16C146-33C4-4795-8742-5614D7FB5BBF}</a:tableStyleId>
              </a:tblPr>
              <a:tblGrid>
                <a:gridCol w="382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2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3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05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7066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800" b="1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#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800" b="1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Vrsta pitanja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800" b="1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Tekst pitanja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800" b="1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Izbori odgovora / Format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800" b="1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Točan odgovor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800" b="1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Povratne informacije (nije obavezno)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80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8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Višestruki izbor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Koji je glavni grad Francuske?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a) Berlin b) Madrid c) Pariz d) Rim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c) Pariz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Točno! Pariz je glavni grad Francuske.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80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8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Točno/Netočno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Voda vrije na 100°C.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Točno / Netočno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Pravi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Bravo! To vrijedi na razini mora.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6104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8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Popunite prazninu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Najveći planet u Sunčevom sustavu je ________.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Otvoreni tekstualni okvir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Jupiter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Zapamtite: Jupiter je najveći planet!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80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8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Povuci i ispusti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Razvrstajte životinje na sisavce i ptice.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Popis naziva životinja + kategorije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Ispravna klasifikacija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Sisavci: lav, dupin; ptice: papiga, orao.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2078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8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Podudaranje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Spoji izumitelja s njegovim izumom.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Lijevi stupac - imena, desni stupac - izumi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Ispravno sparivanje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Alan Turing → Računarstvo.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9" name="Google Shape;189;g3408979d82a_0_78"/>
          <p:cNvSpPr txBox="1"/>
          <p:nvPr/>
        </p:nvSpPr>
        <p:spPr>
          <a:xfrm>
            <a:off x="199825" y="831475"/>
            <a:ext cx="11740800" cy="1521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2400" b="1" noProof="0" dirty="0">
                <a:latin typeface="Calibri"/>
                <a:ea typeface="Calibri"/>
                <a:cs typeface="Calibri"/>
                <a:sym typeface="Calibri"/>
              </a:rPr>
              <a:t>3. Vrste i struktura pitanja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hr-HR" sz="2400" i="1" noProof="0" dirty="0">
                <a:latin typeface="Calibri"/>
                <a:ea typeface="Calibri"/>
                <a:cs typeface="Calibri"/>
                <a:sym typeface="Calibri"/>
              </a:rPr>
              <a:t>(Dobro uravnotežen kviz uključuje različite formate pitanja za vrednovanje različitih vještina.)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408979d82a_0_8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sz="3300" noProof="0" dirty="0"/>
              <a:t>Izrada kviza pomoću online alata ( </a:t>
            </a:r>
            <a:r>
              <a:rPr lang="hr-HR" sz="2600" b="1" noProof="0" dirty="0">
                <a:solidFill>
                  <a:srgbClr val="FFFFFF"/>
                </a:solidFill>
              </a:rPr>
              <a:t>predložak za izradu kviza)</a:t>
            </a:r>
            <a:endParaRPr lang="hr-HR" sz="3300" noProof="0" dirty="0">
              <a:solidFill>
                <a:srgbClr val="FFFFFF"/>
              </a:solidFill>
            </a:endParaRPr>
          </a:p>
        </p:txBody>
      </p:sp>
      <p:sp>
        <p:nvSpPr>
          <p:cNvPr id="196" name="Google Shape;196;g3408979d82a_0_83"/>
          <p:cNvSpPr txBox="1"/>
          <p:nvPr/>
        </p:nvSpPr>
        <p:spPr>
          <a:xfrm>
            <a:off x="273600" y="975048"/>
            <a:ext cx="11644800" cy="5948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2200" b="1" noProof="0" dirty="0">
                <a:latin typeface="Calibri"/>
                <a:ea typeface="Calibri"/>
                <a:cs typeface="Calibri"/>
                <a:sym typeface="Calibri"/>
              </a:rPr>
              <a:t>4. Strategija pružanja povratnih informacija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400"/>
              <a:buChar char="●"/>
            </a:pPr>
            <a:r>
              <a:rPr lang="hr-HR" sz="2200" b="1" noProof="0" dirty="0">
                <a:latin typeface="Calibri"/>
                <a:ea typeface="Calibri"/>
                <a:cs typeface="Calibri"/>
                <a:sym typeface="Calibri"/>
              </a:rPr>
              <a:t>Trenutna povratna informacija: </a:t>
            </a:r>
            <a:r>
              <a:rPr lang="hr-HR" sz="2200" noProof="0" dirty="0">
                <a:latin typeface="Calibri"/>
                <a:ea typeface="Calibri"/>
                <a:cs typeface="Calibri"/>
                <a:sym typeface="Calibri"/>
              </a:rPr>
              <a:t>(npr. prikažite točne odgovore nakon svakog pitanja ili na kraju.)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hr-HR" sz="2200" b="1" noProof="0" dirty="0">
                <a:latin typeface="Calibri"/>
                <a:ea typeface="Calibri"/>
                <a:cs typeface="Calibri"/>
                <a:sym typeface="Calibri"/>
              </a:rPr>
              <a:t>Savjeti (ako je primjenjivo): </a:t>
            </a:r>
            <a:r>
              <a:rPr lang="hr-HR" sz="2200" noProof="0" dirty="0">
                <a:latin typeface="Calibri"/>
                <a:ea typeface="Calibri"/>
                <a:cs typeface="Calibri"/>
                <a:sym typeface="Calibri"/>
              </a:rPr>
              <a:t>Navedite dodatne savjete za teška pitanja.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hr-HR" sz="2200" b="1" noProof="0" dirty="0">
                <a:latin typeface="Calibri"/>
                <a:ea typeface="Calibri"/>
                <a:cs typeface="Calibri"/>
                <a:sym typeface="Calibri"/>
              </a:rPr>
              <a:t>Mogućnosti ponovnog pokušaja: </a:t>
            </a:r>
            <a:r>
              <a:rPr lang="hr-HR" sz="2200" noProof="0" dirty="0">
                <a:latin typeface="Calibri"/>
                <a:ea typeface="Calibri"/>
                <a:cs typeface="Calibri"/>
                <a:sym typeface="Calibri"/>
              </a:rPr>
              <a:t>Omogućite učenicima da ponovno riješe netočna pitanja (ako su formativnog karaktera).</a:t>
            </a: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2200" b="1" noProof="0" dirty="0">
                <a:latin typeface="Calibri"/>
                <a:ea typeface="Calibri"/>
                <a:cs typeface="Calibri"/>
                <a:sym typeface="Calibri"/>
              </a:rPr>
              <a:t>5. Postavke i pristupačnost kviza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400"/>
              <a:buChar char="●"/>
            </a:pPr>
            <a:r>
              <a:rPr lang="hr-HR" sz="2200" b="1" noProof="0" dirty="0">
                <a:latin typeface="Calibri"/>
                <a:ea typeface="Calibri"/>
                <a:cs typeface="Calibri"/>
                <a:sym typeface="Calibri"/>
              </a:rPr>
              <a:t>Randomizacija:</a:t>
            </a:r>
            <a:r>
              <a:rPr lang="hr-HR" sz="2200" noProof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r-HR" sz="2200" i="1" noProof="0" dirty="0">
                <a:latin typeface="Calibri"/>
                <a:ea typeface="Calibri"/>
                <a:cs typeface="Calibri"/>
                <a:sym typeface="Calibri"/>
              </a:rPr>
              <a:t>(Promijenite pitanja i ponuđene odgovore kako biste spriječili upamćivanje odgovora.)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hr-HR" sz="2200" b="1" noProof="0" dirty="0">
                <a:latin typeface="Calibri"/>
                <a:ea typeface="Calibri"/>
                <a:cs typeface="Calibri"/>
                <a:sym typeface="Calibri"/>
              </a:rPr>
              <a:t>Prilagodljivi način rada:</a:t>
            </a:r>
            <a:r>
              <a:rPr lang="hr-HR" sz="2200" noProof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r-HR" sz="2200" i="1" noProof="0" dirty="0">
                <a:latin typeface="Calibri"/>
                <a:ea typeface="Calibri"/>
                <a:cs typeface="Calibri"/>
                <a:sym typeface="Calibri"/>
              </a:rPr>
              <a:t>(Dopustite nagovještaje (engl. </a:t>
            </a:r>
            <a:r>
              <a:rPr lang="hr-HR" sz="2200" i="1" noProof="0" dirty="0" err="1">
                <a:latin typeface="Calibri"/>
                <a:ea typeface="Calibri"/>
                <a:cs typeface="Calibri"/>
                <a:sym typeface="Calibri"/>
              </a:rPr>
              <a:t>hints</a:t>
            </a:r>
            <a:r>
              <a:rPr lang="hr-HR" sz="2200" i="1" noProof="0" dirty="0">
                <a:latin typeface="Calibri"/>
                <a:ea typeface="Calibri"/>
                <a:cs typeface="Calibri"/>
                <a:sym typeface="Calibri"/>
              </a:rPr>
              <a:t>) i druge pokušaje za netočne odgovore.)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hr-HR" sz="2200" b="1" noProof="0" dirty="0">
                <a:latin typeface="Calibri"/>
                <a:ea typeface="Calibri"/>
                <a:cs typeface="Calibri"/>
                <a:sym typeface="Calibri"/>
              </a:rPr>
              <a:t>Razmatranja pristupačnosti:</a:t>
            </a:r>
            <a:r>
              <a:rPr lang="hr-HR" sz="2200" noProof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r-HR" sz="2200" i="1" noProof="0" dirty="0">
                <a:latin typeface="Calibri"/>
                <a:ea typeface="Calibri"/>
                <a:cs typeface="Calibri"/>
                <a:sym typeface="Calibri"/>
              </a:rPr>
              <a:t>(Osigurajte čitljivost, izbjegavajte složene fraze, po potrebi osigurajte snimku zvučnog zapisa uz tekst.)</a:t>
            </a:r>
            <a:br>
              <a:rPr lang="hr-HR" sz="2400" i="1" noProof="0" dirty="0">
                <a:latin typeface="Calibri"/>
                <a:ea typeface="Calibri"/>
                <a:cs typeface="Calibri"/>
                <a:sym typeface="Calibri"/>
              </a:rPr>
            </a:br>
            <a:endParaRPr lang="hr-HR" sz="2400" i="1" noProof="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408979d82a_0_88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sz="3300" noProof="0" dirty="0"/>
              <a:t>Izrada kviza pomoću online alata ( </a:t>
            </a:r>
            <a:r>
              <a:rPr lang="hr-HR" sz="2600" b="1" noProof="0" dirty="0">
                <a:solidFill>
                  <a:srgbClr val="FFFFFF"/>
                </a:solidFill>
              </a:rPr>
              <a:t>predložak za izradu kviza)</a:t>
            </a:r>
            <a:endParaRPr lang="hr-HR" sz="3300" noProof="0" dirty="0">
              <a:solidFill>
                <a:srgbClr val="FFFFFF"/>
              </a:solidFill>
            </a:endParaRPr>
          </a:p>
        </p:txBody>
      </p:sp>
      <p:sp>
        <p:nvSpPr>
          <p:cNvPr id="203" name="Google Shape;203;g3408979d82a_0_88"/>
          <p:cNvSpPr txBox="1"/>
          <p:nvPr/>
        </p:nvSpPr>
        <p:spPr>
          <a:xfrm>
            <a:off x="277091" y="1055500"/>
            <a:ext cx="11182434" cy="5323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2200" b="1" noProof="0" dirty="0">
                <a:latin typeface="Calibri"/>
                <a:ea typeface="Calibri"/>
                <a:cs typeface="Calibri"/>
                <a:sym typeface="Calibri"/>
              </a:rPr>
              <a:t>6. Završni pregled i objavljivanje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400"/>
              <a:buChar char="●"/>
            </a:pPr>
            <a:r>
              <a:rPr lang="hr-HR" sz="2200" b="1" noProof="0" dirty="0">
                <a:latin typeface="Calibri"/>
                <a:ea typeface="Calibri"/>
                <a:cs typeface="Calibri"/>
                <a:sym typeface="Calibri"/>
              </a:rPr>
              <a:t>Testirajte kviz:</a:t>
            </a:r>
            <a:r>
              <a:rPr lang="hr-HR" sz="2200" noProof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r-HR" sz="2200" i="1" noProof="0" dirty="0">
                <a:latin typeface="Calibri"/>
                <a:ea typeface="Calibri"/>
                <a:cs typeface="Calibri"/>
                <a:sym typeface="Calibri"/>
              </a:rPr>
              <a:t>(Provjerite ima li pogrešaka ili nejasnih pitanja.)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hr-HR" sz="2200" b="1" noProof="0" dirty="0">
                <a:latin typeface="Calibri"/>
                <a:ea typeface="Calibri"/>
                <a:cs typeface="Calibri"/>
                <a:sym typeface="Calibri"/>
              </a:rPr>
              <a:t>Postavite rok za ispunjavanje:</a:t>
            </a:r>
            <a:r>
              <a:rPr lang="hr-HR" sz="2200" noProof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r-HR" sz="2200" i="1" noProof="0" dirty="0">
                <a:latin typeface="Calibri"/>
                <a:ea typeface="Calibri"/>
                <a:cs typeface="Calibri"/>
                <a:sym typeface="Calibri"/>
              </a:rPr>
              <a:t>(Ako je za zadaću ili test.)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hr-HR" sz="2200" b="1" noProof="0" dirty="0">
                <a:latin typeface="Calibri"/>
                <a:ea typeface="Calibri"/>
                <a:cs typeface="Calibri"/>
                <a:sym typeface="Calibri"/>
              </a:rPr>
              <a:t>Objavljivanje i praćenje uspješnosti:</a:t>
            </a:r>
            <a:r>
              <a:rPr lang="hr-HR" sz="2200" noProof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r-HR" sz="2200" i="1" noProof="0" dirty="0">
                <a:latin typeface="Calibri"/>
                <a:ea typeface="Calibri"/>
                <a:cs typeface="Calibri"/>
                <a:sym typeface="Calibri"/>
              </a:rPr>
              <a:t>(Koristite analitičke alate za praćenje napretka učenika.)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hr-HR" sz="2200" i="1" noProof="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2200" b="1" noProof="0" dirty="0">
                <a:latin typeface="Calibri"/>
                <a:ea typeface="Calibri"/>
                <a:cs typeface="Calibri"/>
                <a:sym typeface="Calibri"/>
              </a:rPr>
              <a:t>7. Dodatne napomene </a:t>
            </a:r>
            <a:r>
              <a:rPr lang="hr-HR" sz="2200" b="1" i="1" noProof="0" dirty="0">
                <a:latin typeface="Calibri"/>
                <a:ea typeface="Calibri"/>
                <a:cs typeface="Calibri"/>
                <a:sym typeface="Calibri"/>
              </a:rPr>
              <a:t>(nije obavezno)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hr-HR" sz="2200" noProof="0" dirty="0">
                <a:latin typeface="Calibri"/>
                <a:ea typeface="Calibri"/>
                <a:cs typeface="Calibri"/>
                <a:sym typeface="Calibri"/>
              </a:rPr>
              <a:t>Posebne upute za učenike.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hr-HR" sz="2200" noProof="0" dirty="0">
                <a:latin typeface="Calibri"/>
                <a:ea typeface="Calibri"/>
                <a:cs typeface="Calibri"/>
                <a:sym typeface="Calibri"/>
              </a:rPr>
              <a:t>Veza na materijale za učenje ili sadržaj za ponavljanje prije kviza.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hr-HR" sz="2200" noProof="0" dirty="0">
                <a:latin typeface="Calibri"/>
                <a:ea typeface="Calibri"/>
                <a:cs typeface="Calibri"/>
                <a:sym typeface="Calibri"/>
              </a:rPr>
              <a:t>Napomene o težini kviza ili procijenjenom vremenu dovršetka.</a:t>
            </a:r>
            <a:br>
              <a:rPr lang="hr-HR" sz="2400" noProof="0" dirty="0">
                <a:latin typeface="Calibri"/>
                <a:ea typeface="Calibri"/>
                <a:cs typeface="Calibri"/>
                <a:sym typeface="Calibri"/>
              </a:rPr>
            </a:br>
            <a:endParaRPr lang="hr-HR" sz="2400" noProof="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408979d82a_0_9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Izrada kviza pomoću online alata</a:t>
            </a:r>
          </a:p>
        </p:txBody>
      </p:sp>
      <p:sp>
        <p:nvSpPr>
          <p:cNvPr id="210" name="Google Shape;210;g3408979d82a_0_9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b="1" noProof="0" dirty="0"/>
              <a:t>Alat za kviz H5P</a:t>
            </a: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13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Postavljanje H5P kviza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Korak 1: Odaberite pravu vrstu H5P sadržaja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Kviz (Skup pitanja):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Zbirka više vrsta pitanja.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Višestruki izbor: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Omogućuje jedan ili više točnih odgovora.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Točno/Netočno: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Jednostavan binarni format pitanja.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Popuni praznine: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Zahtijeva od korisnika da upišu nedostajuće riječi.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Povuci i ispusti: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Korisnici spajaju elemente povlačenjem na ispravne lokacije.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Kartice za učenje: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Izvrsne za vokabular ili ponavljanje pojmova.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Korak 2: Izradite novi kviz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Idite na svoj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LMS (npr. Moodle, WordPress, </a:t>
            </a:r>
            <a:r>
              <a:rPr lang="hr-HR" sz="1100" b="1" noProof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Drupal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 kojem je instaliran H5P.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Odaberite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"Dodaj novu H5P aktivnost"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odaberite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"Skup pitanja"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ili željenu vrstu kviza.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Dajte svom kvizu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naslov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kratak uvod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kako biste vodili učenike.</a:t>
            </a:r>
            <a:endParaRPr lang="hr-HR" sz="3100" b="1" noProof="0" dirty="0"/>
          </a:p>
        </p:txBody>
      </p:sp>
      <p:pic>
        <p:nvPicPr>
          <p:cNvPr id="211" name="Google Shape;211;g3408979d82a_0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67054" y="1648250"/>
            <a:ext cx="4953045" cy="2729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3408979d82a_0_2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Izrada kviza pomoću online alata</a:t>
            </a:r>
          </a:p>
        </p:txBody>
      </p:sp>
      <p:sp>
        <p:nvSpPr>
          <p:cNvPr id="218" name="Google Shape;218;g3408979d82a_0_27"/>
          <p:cNvSpPr txBox="1">
            <a:spLocks noGrp="1"/>
          </p:cNvSpPr>
          <p:nvPr>
            <p:ph type="body" idx="1"/>
          </p:nvPr>
        </p:nvSpPr>
        <p:spPr>
          <a:xfrm>
            <a:off x="97973" y="881750"/>
            <a:ext cx="55197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b="1" noProof="0" dirty="0"/>
              <a:t>Alat za kviz H5P</a:t>
            </a: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13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Osmišljavanje učinkovitih kviz pitanja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Najbolje prakse: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Koristite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jasan i koncizan jezik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koji odgovara razini čitanja učenika.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Izbjegavajte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teška ili obmanjujuća pitanja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neka budu jednostavna.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Pobrinite se da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pitanja budu u skladu s ciljevima učenja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Uključite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povratne informacije za točne i netočne odgovore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kako biste poboljšali učenje.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Pitanja s višestrukim izborom (MCQ)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✅ Ponudite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2-4 odgovora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(jedan ili više točnih odgovora).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✅ Izbjegavajte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previše slične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odgovore.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✅ Koristite </a:t>
            </a:r>
            <a:r>
              <a:rPr lang="hr-HR" sz="1100" b="1" noProof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distraktore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(netočne odgovore)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koji su logični, ali očito netočni.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🔹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Primjer:</a:t>
            </a:r>
            <a:b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100" i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"Koji je glavni grad Francuske?"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Berlin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Madrid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[✅] Pariz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Rim</a:t>
            </a: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b="1" noProof="0" dirty="0"/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100" b="1" noProof="0" dirty="0"/>
          </a:p>
        </p:txBody>
      </p:sp>
      <p:sp>
        <p:nvSpPr>
          <p:cNvPr id="219" name="Google Shape;219;g3408979d82a_0_27"/>
          <p:cNvSpPr txBox="1"/>
          <p:nvPr/>
        </p:nvSpPr>
        <p:spPr>
          <a:xfrm>
            <a:off x="6035675" y="1018550"/>
            <a:ext cx="5871900" cy="5381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b="1" noProof="0" dirty="0"/>
              <a:t>Pitanja s točno/netočno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/>
              <a:t>✅ Koristite tvrdnje koje su </a:t>
            </a:r>
            <a:r>
              <a:rPr lang="hr-HR" sz="1100" b="1" noProof="0" dirty="0"/>
              <a:t>100% istinite ili lažne </a:t>
            </a:r>
            <a:r>
              <a:rPr lang="hr-HR" sz="1100" noProof="0" dirty="0"/>
              <a:t>- bez dvosmislenosti. </a:t>
            </a:r>
            <a:br>
              <a:rPr lang="hr-HR" sz="1100" noProof="0" dirty="0"/>
            </a:br>
            <a:r>
              <a:rPr lang="hr-HR" sz="1100" noProof="0" dirty="0"/>
              <a:t>✅ Izbjegavajte korištenje </a:t>
            </a:r>
            <a:r>
              <a:rPr lang="hr-HR" sz="1100" b="1" noProof="0" dirty="0"/>
              <a:t>"uvijek" i "nikad" </a:t>
            </a:r>
            <a:r>
              <a:rPr lang="hr-HR" sz="1100" noProof="0" dirty="0"/>
              <a:t>, jer to može učiniti odgovore očitim.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/>
              <a:t>🔹 </a:t>
            </a:r>
            <a:r>
              <a:rPr lang="hr-HR" sz="1100" b="1" noProof="0" dirty="0"/>
              <a:t>Primjer:</a:t>
            </a:r>
            <a:br>
              <a:rPr lang="hr-HR" sz="1100" b="1" noProof="0" dirty="0"/>
            </a:br>
            <a:r>
              <a:rPr lang="hr-HR" sz="1100" noProof="0" dirty="0"/>
              <a:t> </a:t>
            </a:r>
            <a:r>
              <a:rPr lang="hr-HR" sz="1100" i="1" noProof="0" dirty="0"/>
              <a:t>"Sunce kruži oko Zemlje."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●"/>
            </a:pPr>
            <a:r>
              <a:rPr lang="hr-HR" sz="1100" noProof="0" dirty="0"/>
              <a:t>[✅] Netočno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b="1" noProof="0" dirty="0"/>
              <a:t>Popunite praznine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/>
              <a:t>✅ Prihvatite </a:t>
            </a:r>
            <a:r>
              <a:rPr lang="hr-HR" sz="1100" b="1" noProof="0" dirty="0"/>
              <a:t>više točnih varijacija </a:t>
            </a:r>
            <a:r>
              <a:rPr lang="hr-HR" sz="1100" noProof="0" dirty="0"/>
              <a:t>(npr. "boja" i "boje"). </a:t>
            </a:r>
            <a:br>
              <a:rPr lang="hr-HR" sz="1100" noProof="0" dirty="0"/>
            </a:br>
            <a:r>
              <a:rPr lang="hr-HR" sz="1100" noProof="0" dirty="0"/>
              <a:t>✅ Ograničite prazna mjesta </a:t>
            </a:r>
            <a:r>
              <a:rPr lang="hr-HR" sz="1100" b="1" noProof="0" dirty="0"/>
              <a:t>na 1-3 riječi </a:t>
            </a:r>
            <a:r>
              <a:rPr lang="hr-HR" sz="1100" noProof="0" dirty="0"/>
              <a:t>radi jasnoće.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/>
              <a:t>🔹 </a:t>
            </a:r>
            <a:r>
              <a:rPr lang="hr-HR" sz="1100" b="1" noProof="0" dirty="0"/>
              <a:t>Primjer:</a:t>
            </a:r>
            <a:br>
              <a:rPr lang="hr-HR" sz="1100" b="1" noProof="0" dirty="0"/>
            </a:br>
            <a:r>
              <a:rPr lang="hr-HR" sz="1100" noProof="0" dirty="0"/>
              <a:t> </a:t>
            </a:r>
            <a:r>
              <a:rPr lang="hr-HR" sz="1100" i="1" noProof="0" dirty="0"/>
              <a:t>"Najveći planet u našem Sunčevom sustavu je ______________." </a:t>
            </a:r>
            <a:br>
              <a:rPr lang="hr-HR" sz="1100" i="1" noProof="0" dirty="0"/>
            </a:br>
            <a:r>
              <a:rPr lang="hr-HR" sz="1100" noProof="0" dirty="0"/>
              <a:t>(✅ Točan odgovor: Jupiter)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b="1" noProof="0" dirty="0"/>
              <a:t>Povuci i ispusti pitanja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/>
              <a:t>✅ Kategorije neka budu </a:t>
            </a:r>
            <a:r>
              <a:rPr lang="hr-HR" sz="1100" b="1" noProof="0" dirty="0"/>
              <a:t>jasne i lako razumljive </a:t>
            </a:r>
            <a:r>
              <a:rPr lang="hr-HR" sz="1100" noProof="0" dirty="0"/>
              <a:t>. </a:t>
            </a:r>
            <a:br>
              <a:rPr lang="hr-HR" sz="1100" noProof="0" dirty="0"/>
            </a:br>
            <a:r>
              <a:rPr lang="hr-HR" sz="1100" noProof="0" dirty="0"/>
              <a:t>✅ Ograničite broj stavki na </a:t>
            </a:r>
            <a:r>
              <a:rPr lang="hr-HR" sz="1100" b="1" noProof="0" dirty="0"/>
              <a:t>5-7 kako biste izbjegli kognitivno preopterećenje </a:t>
            </a:r>
            <a:r>
              <a:rPr lang="hr-HR" sz="1100" noProof="0" dirty="0"/>
              <a:t>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/>
              <a:t>🔹 </a:t>
            </a:r>
            <a:r>
              <a:rPr lang="hr-HR" sz="1100" b="1" noProof="0" dirty="0"/>
              <a:t>Primjer:</a:t>
            </a:r>
            <a:r>
              <a:rPr lang="hr-HR" sz="1100" noProof="0" dirty="0"/>
              <a:t> </a:t>
            </a:r>
            <a:r>
              <a:rPr lang="hr-HR" sz="1100" i="1" noProof="0" dirty="0"/>
              <a:t>Razvrstajte životinje na sisavce i ptice.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●"/>
            </a:pPr>
            <a:r>
              <a:rPr lang="hr-HR" sz="1100" b="1" noProof="0" dirty="0"/>
              <a:t>Sisavci: </a:t>
            </a:r>
            <a:r>
              <a:rPr lang="hr-HR" sz="1100" noProof="0" dirty="0"/>
              <a:t>Lav, Dupin, Slon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hr-HR" sz="1100" b="1" noProof="0" dirty="0"/>
              <a:t>Ptice: </a:t>
            </a:r>
            <a:r>
              <a:rPr lang="hr-HR" sz="1100" noProof="0" dirty="0"/>
              <a:t>Orao, Papiga, Pingvin</a:t>
            </a:r>
            <a:endParaRPr lang="hr-HR" sz="1300" b="1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>
              <a:buSzPct val="62500"/>
            </a:pPr>
            <a:r>
              <a:rPr lang="hr-HR" noProof="0" dirty="0"/>
              <a:t>Modul 6: Oblikovanje strategija poučavanja  i vrednovanja temeljeno na TINKER okviru</a:t>
            </a:r>
          </a:p>
        </p:txBody>
      </p:sp>
      <p:sp>
        <p:nvSpPr>
          <p:cNvPr id="91" name="Google Shape;91;p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hr-HR" noProof="0" dirty="0"/>
              <a:t>Cjelina 6.3: Online alati za poučavanje i vrednovanje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408979d82a_0_3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Izrada kviza pomoću online alata</a:t>
            </a:r>
          </a:p>
        </p:txBody>
      </p:sp>
      <p:sp>
        <p:nvSpPr>
          <p:cNvPr id="226" name="Google Shape;226;g3408979d82a_0_33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b="1" noProof="0" dirty="0"/>
              <a:t>Alat za kviz H5P</a:t>
            </a: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13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Povećanje angažmana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Koristite multimediju (slike, audio, video)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kako biste kvizove učinili interaktivnima.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Omogućite trenutnu povratnu informaciju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kako bi učenici mogli ispraviti pogrešne predodžbe.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Nasumično rasporedite pitanja kako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biste spriječili pamćenje.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Postavite vremenska ograničenja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kako biste potaknuli brzo razmišljanje (nije obavezno).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13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Testiranje i objavljivanje kviza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Pregledajte kviz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kako biste provjerili ima li pogrešaka.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Prilagodite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postavke bodovanja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(npr. dopustite ponovne pokušaje ili ograničite pokušaje).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Objavite kviz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ugradite ga u svoj LMS ili web stranicu.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Pratite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analitiku kviza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(ako je dostupna) kako biste pratili uspjeh učenika.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13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5. Primjeri upotrebe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✅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Osnovna škola: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Kartice za vokabular, osnovni matematički zadaci.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✅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Srednja škola: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Kvizovi iz znanosti, vremenske crte povijesti.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✅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Visoko obrazovanje: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Studije slučaja, procjene temeljene na scenarijima.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✅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Korporativna obuka: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Testovi usklađenosti, provjere znanja o proizvodima.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Slijedeći ove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smjernice za alat H5P kviz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možete stvoriti zanimljive, učinkovite i interaktivne procjene za učenike svih razina. 🚀</a:t>
            </a: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b="1" noProof="0" dirty="0"/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100" b="1" noProof="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408979d82a_0_21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Izrada kviza pomoću online alata</a:t>
            </a:r>
          </a:p>
        </p:txBody>
      </p:sp>
      <p:sp>
        <p:nvSpPr>
          <p:cNvPr id="233" name="Google Shape;233;g3408979d82a_0_21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b="1" noProof="0" dirty="0"/>
              <a:t>Moodle alat za kviz</a:t>
            </a: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13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Postavljanje Moodle kviza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Korak 1: Dodajte novi kviz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Prijavite se na Moodle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idite na svoj tečaj.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Uključite uređivanje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(gornji desni kut).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Kliknite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"Dodaj aktivnost ili resurs"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odaberite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"Kviz"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Dajte svom kvizu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naziv i opis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(npr. upute za učenike).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Konfigurirajte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postavke vremena, ocjenjivanja i pokušaja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(detaljno opisano u nastavku).</a:t>
            </a: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13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Konfiguriranje postavki kviza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Vremenski raspored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Postavite početni i završni datum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 dostupnost kviza.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Vremensko ograničenje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(nije obavezno) za kontrolu vremena koje učenici imaju za rješavanje.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Automatsko slanje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kada vrijeme istekne ili dopuštanje učenicima ručnog slanja.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Pokušaji i ocjenjivanje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Jedan ili više pokušaja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(odaberite koliko pokušaja učenici dobivaju).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Način ocjenjivanja: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Najviši, prosječni, prvi ili zadnji pokušaj.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Promijenite pitanja i odgovore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 jedinstvene testove po učeniku.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Opcije pregleda (Postavke povratnih informacija)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Kontrolirajte kada učenici vide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ocjene, točne odgovore i povratne informacije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(odmah, nakon pokušaja ili nakon zatvaranja kviza).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b="1" noProof="0" dirty="0"/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100" b="1" noProof="0" dirty="0"/>
          </a:p>
        </p:txBody>
      </p:sp>
      <p:pic>
        <p:nvPicPr>
          <p:cNvPr id="234" name="Google Shape;234;g3408979d82a_0_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4783" y="1156625"/>
            <a:ext cx="4103875" cy="307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408979d82a_0_4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Izrada kviza pomoću online alata</a:t>
            </a:r>
          </a:p>
        </p:txBody>
      </p:sp>
      <p:sp>
        <p:nvSpPr>
          <p:cNvPr id="241" name="Google Shape;241;g3408979d82a_0_44"/>
          <p:cNvSpPr txBox="1">
            <a:spLocks noGrp="1"/>
          </p:cNvSpPr>
          <p:nvPr>
            <p:ph type="body" idx="1"/>
          </p:nvPr>
        </p:nvSpPr>
        <p:spPr>
          <a:xfrm>
            <a:off x="97973" y="881750"/>
            <a:ext cx="54078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b="1" noProof="0" dirty="0"/>
              <a:t>Moodle alat za kviz</a:t>
            </a: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13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Dodavanje pitanja u kviz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Korak 1: Otvorite uređivač kviza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Kliknite na naziv kviza i odaberite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"Uredi kviz"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Kliknite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"Dodaj" → "Novo pitanje"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 izradu pitanja.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Korak 2: Odaberite vrstu pitanja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Moodle nudi različite vrste pitanja, uključujući: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Višestruki izbor (MCQ)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Jedan ili više točnih odgovora.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Točno/Netočno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Jednostavan binarni izbor.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Kratki odgovor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Učenici upisuju kratak odgovor.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Spajanje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Spajanje stavki u dva stupca.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Numeričko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Matematički odgovor s točnim ili rasponom vrijednosti.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Povlačenje i ispuštanje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Sortiranje elemenata u ispravne kategorije ili nizove.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Esej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Ručno ocjenjivanje odgovora.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Korak 3: Osmislite učinkovita pitanja</a:t>
            </a:r>
          </a:p>
          <a:p>
            <a:pPr marL="0" lvl="0" indent="0" algn="l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hr-HR" sz="10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Pitanja s višestrukim izborom (MCQ)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Navedite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jasne izbore odgovora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 samo jednim najboljim odgovorom (ili više njih ako je potrebno).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Izbjegavajte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komplicirane fraze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ili negacije poput "Koji NIJE...".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Koristite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nasumični redoslijed odgovora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kako biste spriječili pamćenje.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hr-HR" sz="3100" b="1" noProof="0" dirty="0"/>
          </a:p>
        </p:txBody>
      </p:sp>
      <p:sp>
        <p:nvSpPr>
          <p:cNvPr id="242" name="Google Shape;242;g3408979d82a_0_44"/>
          <p:cNvSpPr txBox="1">
            <a:spLocks noGrp="1"/>
          </p:cNvSpPr>
          <p:nvPr>
            <p:ph type="body" idx="1"/>
          </p:nvPr>
        </p:nvSpPr>
        <p:spPr>
          <a:xfrm>
            <a:off x="5984498" y="943675"/>
            <a:ext cx="54078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🔹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Primjer:</a:t>
            </a:r>
            <a:b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100" i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"Koji je glavni grad Francuske?"</a:t>
            </a:r>
          </a:p>
          <a:p>
            <a:pPr marL="457200" lvl="0" indent="-29845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Berlin</a:t>
            </a:r>
          </a:p>
          <a:p>
            <a:pPr marL="457200" lvl="0" indent="-29845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Madrid</a:t>
            </a:r>
          </a:p>
          <a:p>
            <a:pPr marL="457200" lvl="0" indent="-29845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[✅] Pariz</a:t>
            </a:r>
          </a:p>
          <a:p>
            <a:pPr marL="457200" lvl="0" indent="-29845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Rim</a:t>
            </a:r>
          </a:p>
          <a:p>
            <a:pPr marL="45720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hr-HR" sz="10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Pitanja s točno/netočno</a:t>
            </a:r>
          </a:p>
          <a:p>
            <a:pPr marL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Izjave neka budu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činjenične i nedvosmislene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Izbjegavajte teške apsolutne izraze poput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"uvijek" i "nikad"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🔹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Primjer:</a:t>
            </a:r>
            <a:b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100" i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"Voda ključa na 100°C na razini mora."</a:t>
            </a:r>
          </a:p>
          <a:p>
            <a:pPr marL="457200" lvl="0" indent="-29845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[✅] Istina</a:t>
            </a:r>
          </a:p>
          <a:p>
            <a:pPr marL="45720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hr-HR" sz="10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Pitanja s kratkim odgovorima</a:t>
            </a:r>
          </a:p>
          <a:p>
            <a:pPr marL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Dopustite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više ispravnih varijacija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(npr. "boja" i "boje").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Razlikujte velika i mala slova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samo ako je potrebno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🔹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Primjer:</a:t>
            </a:r>
            <a:b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100" i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"Koji je kemijski simbol za zlato?" </a:t>
            </a:r>
            <a:br>
              <a:rPr lang="hr-HR" sz="1100" i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(✅ Točan odgovor: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hr-HR" sz="10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Povuci i ispusti pitanja</a:t>
            </a:r>
          </a:p>
          <a:p>
            <a:pPr marL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Koristite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jasne kategorije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kako biste spriječili zabunu.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Ograničite elemente na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5-7 stavki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radi čitljivosti.</a:t>
            </a:r>
          </a:p>
          <a:p>
            <a:pPr marL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🔹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Primjer: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100" i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Razvrstajte sljedeće životinje u sisavce i ptice:</a:t>
            </a:r>
          </a:p>
          <a:p>
            <a:pPr marL="457200" lvl="0" indent="-29845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Sisavci: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Lav, dupin, slon</a:t>
            </a:r>
          </a:p>
          <a:p>
            <a:pPr marL="457200" lvl="0" indent="-29845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Ptice: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Orao, Papiga, Pingvin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None/>
            </a:pPr>
            <a:endParaRPr lang="hr-HR" sz="3100" b="1" noProof="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408979d82a_0_5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Izrada kviza pomoću online alata</a:t>
            </a:r>
          </a:p>
        </p:txBody>
      </p:sp>
      <p:sp>
        <p:nvSpPr>
          <p:cNvPr id="249" name="Google Shape;249;g3408979d82a_0_5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b="1" noProof="0" dirty="0"/>
              <a:t>Moodle alat za kviz</a:t>
            </a: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13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Povećanje angažmana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Koristite slike, videozapise i audio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 interaktivna pitanja.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Omogućite trenutnu povratnu informaciju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 formativnu procjenu.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Promijenite redoslijed pitanja kako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biste osigurali integritet testa.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Koristite savjete i povratne informacije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 podršku učenju.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13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5. Testiranje i objavljivanje kviza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Pregledajte kviz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prije nego što ga učinite dostupnim.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Prilagodite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postavke bodovanja i povratnih informacija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(npr. automatsko ocjenjivanje ili ručno ocjenjivanje).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Objavite kviz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postavite datume dostupnosti.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✔ Koristite </a:t>
            </a:r>
            <a:r>
              <a:rPr lang="hr-HR" sz="1100" b="1" noProof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Moodleova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izvješća i analitiku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 praćenje učinka učenika.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hr-HR" sz="11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hr-HR" sz="13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6. Primjeri upotrebe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✅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Osnovna škola: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Testovi pravopisa, matematičke vježbe, jednostavni znanstveni kvizovi.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✅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Srednja škola: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Vremenske crte povijesti, izračuni iz fizike, gramatičke procjene.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✅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Visoko obrazovanje: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Studije slučaja, kratki odgovori temeljeni na istraživanjima. </a:t>
            </a:r>
            <a:b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✅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Korporativna obuka: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Testiranje usklađenosti, ispiti za certifikaciju u industriji.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Slijedeći ove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smjernice za Moodle kvizove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nastavnici mogu stvoriti </a:t>
            </a:r>
            <a:r>
              <a:rPr lang="hr-HR" sz="1100" b="1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zanimljive, učinkovite i prilagođene procjene </a:t>
            </a:r>
            <a:r>
              <a:rPr lang="hr-HR" sz="1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koje poboljšavaju učenje učenika. 🚀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hr-HR" sz="3100" b="1" noProof="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441028e5a5_0_5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Izrada kviza pomoću online alata</a:t>
            </a:r>
          </a:p>
        </p:txBody>
      </p:sp>
      <p:sp>
        <p:nvSpPr>
          <p:cNvPr id="256" name="Google Shape;256;g3441028e5a5_0_54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100" noProof="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100" noProof="0" dirty="0"/>
          </a:p>
          <a:p>
            <a:pPr marL="4572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100" noProof="0" dirty="0"/>
          </a:p>
          <a:p>
            <a:pPr marL="914400" marR="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•"/>
            </a:pPr>
            <a:r>
              <a:rPr lang="hr-HR" sz="3100" b="1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9"/>
                  </a:ext>
                </a:extLst>
              </a:rPr>
              <a:t>Osmislite kviz od 5 pitanja </a:t>
            </a:r>
            <a:r>
              <a:rPr lang="hr-HR" sz="3100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0"/>
                  </a:ext>
                </a:extLst>
              </a:rPr>
              <a:t>na temu informatike (npr. „Uvod u algoritme“) </a:t>
            </a:r>
            <a:r>
              <a:rPr lang="hr-HR" sz="3100" b="1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1"/>
                  </a:ext>
                </a:extLst>
              </a:rPr>
              <a:t>koristeći H5P</a:t>
            </a:r>
            <a:r>
              <a:rPr lang="hr-HR" sz="3100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2"/>
                  </a:ext>
                </a:extLst>
              </a:rPr>
              <a:t>.</a:t>
            </a:r>
            <a:endParaRPr lang="hr-HR" sz="3100" noProof="0" dirty="0"/>
          </a:p>
          <a:p>
            <a:pPr marL="4572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100" noProof="0" dirty="0"/>
          </a:p>
          <a:p>
            <a:pPr marL="914400" marR="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•"/>
            </a:pPr>
            <a:r>
              <a:rPr lang="hr-HR" sz="3100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3"/>
                  </a:ext>
                </a:extLst>
              </a:rPr>
              <a:t>Međusobno testirajte kvizove i </a:t>
            </a:r>
            <a:r>
              <a:rPr lang="hr-HR" sz="3100" b="1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4"/>
                  </a:ext>
                </a:extLst>
              </a:rPr>
              <a:t>dajte povratne informacije </a:t>
            </a:r>
            <a:r>
              <a:rPr lang="hr-HR" sz="3100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5"/>
                  </a:ext>
                </a:extLst>
              </a:rPr>
              <a:t>u raspravi.</a:t>
            </a:r>
            <a:endParaRPr lang="hr-HR" sz="3100" noProof="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441028e5a5_0_2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Aktivnost 3: Razmjena najboljih praksi i iskustava</a:t>
            </a:r>
          </a:p>
        </p:txBody>
      </p:sp>
      <p:sp>
        <p:nvSpPr>
          <p:cNvPr id="263" name="Google Shape;263;g3441028e5a5_0_24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b="1" noProof="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b="1" noProof="0" dirty="0"/>
          </a:p>
          <a:p>
            <a:pPr marL="4572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noProof="0" dirty="0"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6"/>
                </a:ext>
              </a:extLst>
            </a:endParaRPr>
          </a:p>
          <a:p>
            <a:pPr marL="914400" marR="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•"/>
            </a:pPr>
            <a:r>
              <a:rPr lang="hr-HR" sz="3100" b="1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7"/>
                  </a:ext>
                </a:extLst>
              </a:rPr>
              <a:t>Navedite </a:t>
            </a:r>
            <a:r>
              <a:rPr lang="hr-HR" sz="3100" b="1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8"/>
                  </a:ext>
                </a:extLst>
              </a:rPr>
              <a:t>primjere digitalnih alata koje </a:t>
            </a:r>
            <a:r>
              <a:rPr lang="hr-HR" sz="3100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9"/>
                  </a:ext>
                </a:extLst>
              </a:rPr>
              <a:t>ste uspješno koristili u svojim učionicama.</a:t>
            </a:r>
            <a:endParaRPr lang="hr-HR" sz="3100" noProof="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100" b="1" noProof="0" dirty="0"/>
          </a:p>
          <a:p>
            <a:pPr marL="914400" marR="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•"/>
            </a:pPr>
            <a:r>
              <a:rPr lang="hr-HR" sz="3100" b="1" noProof="0" dirty="0"/>
              <a:t>Objavite svoja iskustva </a:t>
            </a:r>
            <a:r>
              <a:rPr lang="hr-HR" sz="3100" noProof="0" dirty="0"/>
              <a:t>na forumu TINKER treninga.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Domaća zadaća/Dodatni zadaci</a:t>
            </a:r>
          </a:p>
        </p:txBody>
      </p:sp>
      <p:sp>
        <p:nvSpPr>
          <p:cNvPr id="269" name="Google Shape;269;p16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Arial"/>
              <a:buNone/>
            </a:pPr>
            <a:endParaRPr lang="hr-HR" noProof="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Arial"/>
              <a:buNone/>
            </a:pPr>
            <a:endParaRPr lang="hr-HR" noProof="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Arial"/>
              <a:buNone/>
            </a:pPr>
            <a:endParaRPr lang="hr-HR" noProof="0" dirty="0"/>
          </a:p>
          <a:p>
            <a:pPr marL="45720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sz="2800" b="1" noProof="0" dirty="0"/>
              <a:t>Doprinesite raspravi na TINKER forumu: </a:t>
            </a:r>
            <a:r>
              <a:rPr lang="hr-HR" sz="2800" noProof="0" dirty="0"/>
              <a:t>Podijelite primjer digitalnog alata koji ste koristili u učionici i objasnite njegov utjecaj na učenje učenika.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2800" noProof="0" dirty="0"/>
          </a:p>
          <a:p>
            <a:pPr marL="45720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sz="2800" b="1" noProof="0" dirty="0"/>
              <a:t>Dodatna vježba: </a:t>
            </a:r>
            <a:r>
              <a:rPr lang="hr-HR" sz="2800" noProof="0" dirty="0"/>
              <a:t>Istražite web stranicu TINKER i stvorite dodatnu interaktivnu aktivnost za svoje učenike.</a:t>
            </a:r>
          </a:p>
          <a:p>
            <a:pPr marL="571500" lvl="0" indent="-20320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408979d82a_0_10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Dodatni resursi</a:t>
            </a:r>
          </a:p>
        </p:txBody>
      </p:sp>
      <p:sp>
        <p:nvSpPr>
          <p:cNvPr id="275" name="Google Shape;275;g3408979d82a_0_103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indent="-406400">
              <a:buSzPts val="2800"/>
            </a:pPr>
            <a:r>
              <a:rPr lang="hr-HR" sz="2800" noProof="0" dirty="0" err="1">
                <a:solidFill>
                  <a:srgbClr val="333333"/>
                </a:solidFill>
                <a:highlight>
                  <a:srgbClr val="FFFFFF"/>
                </a:highlight>
              </a:rPr>
              <a:t>Gilje</a:t>
            </a:r>
            <a:r>
              <a:rPr lang="hr-HR" sz="2800" noProof="0" dirty="0">
                <a:solidFill>
                  <a:srgbClr val="333333"/>
                </a:solidFill>
                <a:highlight>
                  <a:srgbClr val="FFFFFF"/>
                </a:highlight>
              </a:rPr>
              <a:t>, Ø. (2024.). </a:t>
            </a:r>
            <a:r>
              <a:rPr lang="hr-HR" sz="2800" b="1" noProof="0" dirty="0">
                <a:solidFill>
                  <a:srgbClr val="333333"/>
                </a:solidFill>
                <a:highlight>
                  <a:srgbClr val="FFFFFF"/>
                </a:highlight>
              </a:rPr>
              <a:t>Digital </a:t>
            </a:r>
            <a:r>
              <a:rPr lang="hr-HR" sz="2800" b="1" noProof="0" dirty="0" err="1">
                <a:solidFill>
                  <a:srgbClr val="333333"/>
                </a:solidFill>
                <a:highlight>
                  <a:srgbClr val="FFFFFF"/>
                </a:highlight>
              </a:rPr>
              <a:t>pedagogy</a:t>
            </a:r>
            <a:r>
              <a:rPr lang="hr-HR" sz="2800" b="1" noProof="0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hr-HR" sz="2800" b="1" noProof="0" dirty="0" err="1">
                <a:solidFill>
                  <a:srgbClr val="333333"/>
                </a:solidFill>
                <a:highlight>
                  <a:srgbClr val="FFFFFF"/>
                </a:highlight>
              </a:rPr>
              <a:t>in</a:t>
            </a:r>
            <a:r>
              <a:rPr lang="hr-HR" sz="2800" b="1" noProof="0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hr-HR" sz="2800" b="1" noProof="0" dirty="0" err="1">
                <a:solidFill>
                  <a:srgbClr val="333333"/>
                </a:solidFill>
                <a:highlight>
                  <a:srgbClr val="FFFFFF"/>
                </a:highlight>
              </a:rPr>
              <a:t>educational</a:t>
            </a:r>
            <a:r>
              <a:rPr lang="hr-HR" sz="2800" b="1" noProof="0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hr-HR" sz="2800" b="1" noProof="0" dirty="0" err="1">
                <a:solidFill>
                  <a:srgbClr val="333333"/>
                </a:solidFill>
                <a:highlight>
                  <a:srgbClr val="FFFFFF"/>
                </a:highlight>
              </a:rPr>
              <a:t>chronotopes</a:t>
            </a:r>
            <a:r>
              <a:rPr lang="hr-HR" sz="2800" b="1" noProof="0" dirty="0">
                <a:solidFill>
                  <a:srgbClr val="333333"/>
                </a:solidFill>
                <a:highlight>
                  <a:srgbClr val="FFFFFF"/>
                </a:highlight>
              </a:rPr>
              <a:t> – </a:t>
            </a:r>
            <a:r>
              <a:rPr lang="hr-HR" sz="2800" b="1" noProof="0" dirty="0" err="1">
                <a:solidFill>
                  <a:srgbClr val="333333"/>
                </a:solidFill>
                <a:highlight>
                  <a:srgbClr val="FFFFFF"/>
                </a:highlight>
              </a:rPr>
              <a:t>didactical</a:t>
            </a:r>
            <a:r>
              <a:rPr lang="hr-HR" sz="2800" b="1" noProof="0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hr-HR" sz="2800" b="1" noProof="0" dirty="0" err="1">
                <a:solidFill>
                  <a:srgbClr val="333333"/>
                </a:solidFill>
                <a:highlight>
                  <a:srgbClr val="FFFFFF"/>
                </a:highlight>
              </a:rPr>
              <a:t>choices</a:t>
            </a:r>
            <a:r>
              <a:rPr lang="hr-HR" sz="2800" b="1" noProof="0" dirty="0">
                <a:solidFill>
                  <a:srgbClr val="333333"/>
                </a:solidFill>
                <a:highlight>
                  <a:srgbClr val="FFFFFF"/>
                </a:highlight>
              </a:rPr>
              <a:t> for </a:t>
            </a:r>
            <a:r>
              <a:rPr lang="hr-HR" sz="2800" b="1" noProof="0" dirty="0" err="1">
                <a:solidFill>
                  <a:srgbClr val="333333"/>
                </a:solidFill>
                <a:highlight>
                  <a:srgbClr val="FFFFFF"/>
                </a:highlight>
              </a:rPr>
              <a:t>teaching</a:t>
            </a:r>
            <a:r>
              <a:rPr lang="hr-HR" sz="2800" b="1" noProof="0" dirty="0">
                <a:solidFill>
                  <a:srgbClr val="333333"/>
                </a:solidFill>
                <a:highlight>
                  <a:srgbClr val="FFFFFF"/>
                </a:highlight>
              </a:rPr>
              <a:t>, </a:t>
            </a:r>
            <a:r>
              <a:rPr lang="hr-HR" sz="2800" b="1" noProof="0" dirty="0" err="1">
                <a:solidFill>
                  <a:srgbClr val="333333"/>
                </a:solidFill>
                <a:highlight>
                  <a:srgbClr val="FFFFFF"/>
                </a:highlight>
              </a:rPr>
              <a:t>learning</a:t>
            </a:r>
            <a:r>
              <a:rPr lang="hr-HR" sz="2800" b="1" noProof="0" dirty="0">
                <a:solidFill>
                  <a:srgbClr val="333333"/>
                </a:solidFill>
                <a:highlight>
                  <a:srgbClr val="FFFFFF"/>
                </a:highlight>
              </a:rPr>
              <a:t>, </a:t>
            </a:r>
            <a:r>
              <a:rPr lang="hr-HR" sz="2800" b="1" noProof="0" dirty="0" err="1">
                <a:solidFill>
                  <a:srgbClr val="333333"/>
                </a:solidFill>
                <a:highlight>
                  <a:srgbClr val="FFFFFF"/>
                </a:highlight>
              </a:rPr>
              <a:t>and</a:t>
            </a:r>
            <a:r>
              <a:rPr lang="hr-HR" sz="2800" b="1" noProof="0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hr-HR" sz="2800" b="1" noProof="0" dirty="0" err="1">
                <a:solidFill>
                  <a:srgbClr val="333333"/>
                </a:solidFill>
                <a:highlight>
                  <a:srgbClr val="FFFFFF"/>
                </a:highlight>
              </a:rPr>
              <a:t>assessment</a:t>
            </a:r>
            <a:r>
              <a:rPr lang="hr-HR" sz="2800" noProof="0" dirty="0">
                <a:solidFill>
                  <a:srgbClr val="333333"/>
                </a:solidFill>
                <a:highlight>
                  <a:srgbClr val="FFFFFF"/>
                </a:highlight>
              </a:rPr>
              <a:t>. </a:t>
            </a:r>
            <a:r>
              <a:rPr lang="hr-HR" sz="2800" i="1" noProof="0" dirty="0" err="1">
                <a:solidFill>
                  <a:srgbClr val="333333"/>
                </a:solidFill>
                <a:highlight>
                  <a:srgbClr val="FFFFFF"/>
                </a:highlight>
              </a:rPr>
              <a:t>Pedagogies</a:t>
            </a:r>
            <a:r>
              <a:rPr lang="hr-HR" sz="2800" i="1" noProof="0" dirty="0">
                <a:solidFill>
                  <a:srgbClr val="333333"/>
                </a:solidFill>
                <a:highlight>
                  <a:srgbClr val="FFFFFF"/>
                </a:highlight>
              </a:rPr>
              <a:t>: An International Journal</a:t>
            </a:r>
            <a:r>
              <a:rPr lang="hr-HR" sz="2800" noProof="0" dirty="0">
                <a:solidFill>
                  <a:srgbClr val="333333"/>
                </a:solidFill>
                <a:highlight>
                  <a:srgbClr val="FFFFFF"/>
                </a:highlight>
              </a:rPr>
              <a:t>, </a:t>
            </a:r>
            <a:r>
              <a:rPr lang="hr-HR" sz="2800" i="1" noProof="0" dirty="0">
                <a:solidFill>
                  <a:srgbClr val="333333"/>
                </a:solidFill>
                <a:highlight>
                  <a:srgbClr val="FFFFFF"/>
                </a:highlight>
              </a:rPr>
              <a:t>19</a:t>
            </a:r>
            <a:r>
              <a:rPr lang="hr-HR" sz="2800" noProof="0" dirty="0">
                <a:solidFill>
                  <a:srgbClr val="333333"/>
                </a:solidFill>
                <a:highlight>
                  <a:srgbClr val="FFFFFF"/>
                </a:highlight>
              </a:rPr>
              <a:t>(3), 439–455. </a:t>
            </a:r>
            <a:r>
              <a:rPr lang="hr-HR" sz="2800" u="sng" noProof="0" dirty="0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https://doi.org/10.1080/1554480X.2024.2379789</a:t>
            </a:r>
            <a:r>
              <a:rPr lang="hr-HR" sz="2800" noProof="0" dirty="0">
                <a:highlight>
                  <a:srgbClr val="FFFFFF"/>
                </a:highlight>
              </a:rPr>
              <a:t>.</a:t>
            </a:r>
          </a:p>
          <a:p>
            <a:pPr lvl="0" indent="-406400">
              <a:spcBef>
                <a:spcPts val="0"/>
              </a:spcBef>
              <a:buSzPts val="2800"/>
            </a:pPr>
            <a:r>
              <a:rPr lang="hr-HR" sz="2800" noProof="0" dirty="0" err="1">
                <a:highlight>
                  <a:srgbClr val="FFFFFF"/>
                </a:highlight>
              </a:rPr>
              <a:t>Abid</a:t>
            </a:r>
            <a:r>
              <a:rPr lang="hr-HR" sz="2800" noProof="0" dirty="0">
                <a:highlight>
                  <a:srgbClr val="FFFFFF"/>
                </a:highlight>
              </a:rPr>
              <a:t> </a:t>
            </a:r>
            <a:r>
              <a:rPr lang="hr-HR" sz="2800" noProof="0" dirty="0" err="1">
                <a:highlight>
                  <a:srgbClr val="FFFFFF"/>
                </a:highlight>
              </a:rPr>
              <a:t>Haleem</a:t>
            </a:r>
            <a:r>
              <a:rPr lang="hr-HR" sz="2800" noProof="0" dirty="0">
                <a:highlight>
                  <a:srgbClr val="FFFFFF"/>
                </a:highlight>
              </a:rPr>
              <a:t>, </a:t>
            </a:r>
            <a:r>
              <a:rPr lang="hr-HR" sz="2800" noProof="0" dirty="0" err="1">
                <a:highlight>
                  <a:srgbClr val="FFFFFF"/>
                </a:highlight>
              </a:rPr>
              <a:t>Mohd</a:t>
            </a:r>
            <a:r>
              <a:rPr lang="hr-HR" sz="2800" noProof="0" dirty="0">
                <a:highlight>
                  <a:srgbClr val="FFFFFF"/>
                </a:highlight>
              </a:rPr>
              <a:t> </a:t>
            </a:r>
            <a:r>
              <a:rPr lang="hr-HR" sz="2800" noProof="0" dirty="0" err="1">
                <a:highlight>
                  <a:srgbClr val="FFFFFF"/>
                </a:highlight>
              </a:rPr>
              <a:t>Javaid</a:t>
            </a:r>
            <a:r>
              <a:rPr lang="hr-HR" sz="2800" noProof="0" dirty="0">
                <a:highlight>
                  <a:srgbClr val="FFFFFF"/>
                </a:highlight>
              </a:rPr>
              <a:t>, </a:t>
            </a:r>
            <a:r>
              <a:rPr lang="hr-HR" sz="2800" noProof="0" dirty="0" err="1">
                <a:highlight>
                  <a:srgbClr val="FFFFFF"/>
                </a:highlight>
              </a:rPr>
              <a:t>Mohd</a:t>
            </a:r>
            <a:r>
              <a:rPr lang="hr-HR" sz="2800" noProof="0" dirty="0">
                <a:highlight>
                  <a:srgbClr val="FFFFFF"/>
                </a:highlight>
              </a:rPr>
              <a:t> Asim </a:t>
            </a:r>
            <a:r>
              <a:rPr lang="hr-HR" sz="2800" noProof="0" dirty="0" err="1">
                <a:highlight>
                  <a:srgbClr val="FFFFFF"/>
                </a:highlight>
              </a:rPr>
              <a:t>Qadri</a:t>
            </a:r>
            <a:r>
              <a:rPr lang="hr-HR" sz="2800" noProof="0" dirty="0">
                <a:highlight>
                  <a:srgbClr val="FFFFFF"/>
                </a:highlight>
              </a:rPr>
              <a:t>, </a:t>
            </a:r>
            <a:r>
              <a:rPr lang="hr-HR" sz="2800" noProof="0" dirty="0" err="1">
                <a:highlight>
                  <a:srgbClr val="FFFFFF"/>
                </a:highlight>
              </a:rPr>
              <a:t>Rajiv</a:t>
            </a:r>
            <a:r>
              <a:rPr lang="hr-HR" sz="2800" noProof="0" dirty="0">
                <a:highlight>
                  <a:srgbClr val="FFFFFF"/>
                </a:highlight>
              </a:rPr>
              <a:t> </a:t>
            </a:r>
            <a:r>
              <a:rPr lang="hr-HR" sz="2800" noProof="0" dirty="0" err="1">
                <a:highlight>
                  <a:srgbClr val="FFFFFF"/>
                </a:highlight>
              </a:rPr>
              <a:t>Suman</a:t>
            </a:r>
            <a:r>
              <a:rPr lang="hr-HR" sz="2800" noProof="0" dirty="0">
                <a:highlight>
                  <a:srgbClr val="FFFFFF"/>
                </a:highlight>
              </a:rPr>
              <a:t>, </a:t>
            </a:r>
            <a:r>
              <a:rPr lang="hr-HR" sz="2800" b="1" noProof="0" dirty="0" err="1">
                <a:highlight>
                  <a:srgbClr val="FFFFFF"/>
                </a:highlight>
              </a:rPr>
              <a:t>Understanding</a:t>
            </a:r>
            <a:r>
              <a:rPr lang="hr-HR" sz="2800" b="1" noProof="0" dirty="0">
                <a:highlight>
                  <a:srgbClr val="FFFFFF"/>
                </a:highlight>
              </a:rPr>
              <a:t> </a:t>
            </a:r>
            <a:r>
              <a:rPr lang="hr-HR" sz="2800" b="1" noProof="0" dirty="0" err="1">
                <a:highlight>
                  <a:srgbClr val="FFFFFF"/>
                </a:highlight>
              </a:rPr>
              <a:t>the</a:t>
            </a:r>
            <a:r>
              <a:rPr lang="hr-HR" sz="2800" b="1" noProof="0" dirty="0">
                <a:highlight>
                  <a:srgbClr val="FFFFFF"/>
                </a:highlight>
              </a:rPr>
              <a:t> role </a:t>
            </a:r>
            <a:r>
              <a:rPr lang="hr-HR" sz="2800" b="1" noProof="0" dirty="0" err="1">
                <a:highlight>
                  <a:srgbClr val="FFFFFF"/>
                </a:highlight>
              </a:rPr>
              <a:t>of</a:t>
            </a:r>
            <a:r>
              <a:rPr lang="hr-HR" sz="2800" b="1" noProof="0" dirty="0">
                <a:highlight>
                  <a:srgbClr val="FFFFFF"/>
                </a:highlight>
              </a:rPr>
              <a:t> </a:t>
            </a:r>
            <a:r>
              <a:rPr lang="hr-HR" sz="2800" b="1" noProof="0" dirty="0" err="1">
                <a:highlight>
                  <a:srgbClr val="FFFFFF"/>
                </a:highlight>
              </a:rPr>
              <a:t>digital</a:t>
            </a:r>
            <a:r>
              <a:rPr lang="hr-HR" sz="2800" b="1" noProof="0" dirty="0">
                <a:highlight>
                  <a:srgbClr val="FFFFFF"/>
                </a:highlight>
              </a:rPr>
              <a:t> </a:t>
            </a:r>
            <a:r>
              <a:rPr lang="hr-HR" sz="2800" b="1" noProof="0" dirty="0" err="1">
                <a:highlight>
                  <a:srgbClr val="FFFFFF"/>
                </a:highlight>
              </a:rPr>
              <a:t>technologies</a:t>
            </a:r>
            <a:r>
              <a:rPr lang="hr-HR" sz="2800" b="1" noProof="0" dirty="0">
                <a:highlight>
                  <a:srgbClr val="FFFFFF"/>
                </a:highlight>
              </a:rPr>
              <a:t> </a:t>
            </a:r>
            <a:r>
              <a:rPr lang="hr-HR" sz="2800" b="1" noProof="0" dirty="0" err="1">
                <a:highlight>
                  <a:srgbClr val="FFFFFF"/>
                </a:highlight>
              </a:rPr>
              <a:t>in</a:t>
            </a:r>
            <a:r>
              <a:rPr lang="hr-HR" sz="2800" b="1" noProof="0" dirty="0">
                <a:highlight>
                  <a:srgbClr val="FFFFFF"/>
                </a:highlight>
              </a:rPr>
              <a:t> </a:t>
            </a:r>
            <a:r>
              <a:rPr lang="hr-HR" sz="2800" b="1" noProof="0" dirty="0" err="1">
                <a:highlight>
                  <a:srgbClr val="FFFFFF"/>
                </a:highlight>
              </a:rPr>
              <a:t>education</a:t>
            </a:r>
            <a:r>
              <a:rPr lang="hr-HR" sz="2800" b="1" noProof="0" dirty="0">
                <a:highlight>
                  <a:srgbClr val="FFFFFF"/>
                </a:highlight>
              </a:rPr>
              <a:t>: A </a:t>
            </a:r>
            <a:r>
              <a:rPr lang="hr-HR" sz="2800" b="1" noProof="0" dirty="0" err="1">
                <a:highlight>
                  <a:srgbClr val="FFFFFF"/>
                </a:highlight>
              </a:rPr>
              <a:t>review</a:t>
            </a:r>
            <a:r>
              <a:rPr lang="hr-HR" sz="2800" b="1" noProof="0" dirty="0">
                <a:highlight>
                  <a:srgbClr val="FFFFFF"/>
                </a:highlight>
              </a:rPr>
              <a:t>, </a:t>
            </a:r>
            <a:r>
              <a:rPr lang="hr-HR" sz="2800" b="1" noProof="0" dirty="0" err="1">
                <a:highlight>
                  <a:srgbClr val="FFFFFF"/>
                </a:highlight>
              </a:rPr>
              <a:t>Sustainable</a:t>
            </a:r>
            <a:r>
              <a:rPr lang="hr-HR" sz="2800" b="1" noProof="0" dirty="0">
                <a:highlight>
                  <a:srgbClr val="FFFFFF"/>
                </a:highlight>
              </a:rPr>
              <a:t> </a:t>
            </a:r>
            <a:r>
              <a:rPr lang="hr-HR" sz="2800" b="1" noProof="0" dirty="0" err="1">
                <a:highlight>
                  <a:srgbClr val="FFFFFF"/>
                </a:highlight>
              </a:rPr>
              <a:t>Operations</a:t>
            </a:r>
            <a:r>
              <a:rPr lang="hr-HR" sz="2800" b="1" noProof="0" dirty="0">
                <a:highlight>
                  <a:srgbClr val="FFFFFF"/>
                </a:highlight>
              </a:rPr>
              <a:t> </a:t>
            </a:r>
            <a:r>
              <a:rPr lang="hr-HR" sz="2800" b="1" noProof="0" dirty="0" err="1">
                <a:highlight>
                  <a:srgbClr val="FFFFFF"/>
                </a:highlight>
              </a:rPr>
              <a:t>and</a:t>
            </a:r>
            <a:r>
              <a:rPr lang="hr-HR" sz="2800" b="1" noProof="0" dirty="0">
                <a:highlight>
                  <a:srgbClr val="FFFFFF"/>
                </a:highlight>
              </a:rPr>
              <a:t> </a:t>
            </a:r>
            <a:r>
              <a:rPr lang="hr-HR" sz="2800" b="1" noProof="0" dirty="0" err="1">
                <a:highlight>
                  <a:srgbClr val="FFFFFF"/>
                </a:highlight>
              </a:rPr>
              <a:t>Computers</a:t>
            </a:r>
            <a:r>
              <a:rPr lang="hr-HR" sz="2800" noProof="0" dirty="0">
                <a:highlight>
                  <a:srgbClr val="FFFFFF"/>
                </a:highlight>
              </a:rPr>
              <a:t>, </a:t>
            </a:r>
            <a:r>
              <a:rPr lang="hr-HR" sz="2800" noProof="0" dirty="0" err="1">
                <a:highlight>
                  <a:srgbClr val="FFFFFF"/>
                </a:highlight>
              </a:rPr>
              <a:t>Volume</a:t>
            </a:r>
            <a:r>
              <a:rPr lang="hr-HR" sz="2800" noProof="0" dirty="0">
                <a:highlight>
                  <a:srgbClr val="FFFFFF"/>
                </a:highlight>
              </a:rPr>
              <a:t> 3, 2022., str. 275-285, ISSN 2666-4127, </a:t>
            </a:r>
            <a:r>
              <a:rPr lang="hr-HR" sz="2800" u="sng" noProof="0" dirty="0">
                <a:solidFill>
                  <a:schemeClr val="hlink"/>
                </a:solidFill>
                <a:highlight>
                  <a:srgbClr val="FFFFFF"/>
                </a:highlight>
                <a:hlinkClick r:id="rId4"/>
              </a:rPr>
              <a:t>https://doi.org/10.1016/j.susoc.2022.05.004</a:t>
            </a:r>
            <a:r>
              <a:rPr lang="hr-HR" sz="2800" noProof="0" dirty="0">
                <a:highlight>
                  <a:srgbClr val="FFFFFF"/>
                </a:highlight>
              </a:rPr>
              <a:t>.</a:t>
            </a:r>
          </a:p>
          <a:p>
            <a:pPr marL="45720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hr-HR" sz="2800" b="1" noProof="0" dirty="0"/>
              <a:t>H5P:</a:t>
            </a:r>
            <a:r>
              <a:rPr lang="hr-HR" sz="2800" noProof="0" dirty="0"/>
              <a:t> </a:t>
            </a:r>
            <a:r>
              <a:rPr lang="hr-HR" sz="2800" u="sng" noProof="0" dirty="0">
                <a:solidFill>
                  <a:schemeClr val="hlink"/>
                </a:solidFill>
                <a:hlinkClick r:id="rId5"/>
              </a:rPr>
              <a:t>https://www.youtube.com/watch?v=-t8vC25bGI4&amp;pp=ygUkcHJhY3RpY2FsIHVzZXMgb2YgaDVwIHF1aXogcXVlc3Rpb25z</a:t>
            </a:r>
            <a:endParaRPr lang="hr-HR" sz="2800" noProof="0" dirty="0"/>
          </a:p>
          <a:p>
            <a:pPr marL="45720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hr-HR" sz="2800" b="1" noProof="0" dirty="0"/>
              <a:t>Moodle: </a:t>
            </a:r>
            <a:r>
              <a:rPr lang="hr-HR" sz="2800" u="sng" noProof="0" dirty="0">
                <a:solidFill>
                  <a:schemeClr val="hlink"/>
                </a:solidFill>
                <a:hlinkClick r:id="rId6"/>
              </a:rPr>
              <a:t>https://www.youtube.com/watch?v=TeZbOTszyCQ&amp;pp=ygUncHJhY3RpY2FsIHVzZXMgb2YgTW9vZGxlIHF1aXogcXVlc3Rpb25z</a:t>
            </a:r>
            <a:endParaRPr lang="hr-HR" sz="2800" noProof="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42f6cef8a4_2_159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Dodatni resursi</a:t>
            </a:r>
          </a:p>
        </p:txBody>
      </p:sp>
      <p:sp>
        <p:nvSpPr>
          <p:cNvPr id="281" name="Google Shape;281;g342f6cef8a4_2_159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indent="-425450">
              <a:spcBef>
                <a:spcPts val="0"/>
              </a:spcBef>
              <a:buSzPts val="3100"/>
            </a:pPr>
            <a:r>
              <a:rPr lang="hr-HR" sz="3100" noProof="0" dirty="0"/>
              <a:t>TINKER scenariji učenja - </a:t>
            </a:r>
            <a:r>
              <a:rPr lang="hr-HR" sz="3100" u="sng" noProof="0" dirty="0">
                <a:solidFill>
                  <a:schemeClr val="hlink"/>
                </a:solidFill>
                <a:hlinkClick r:id="rId3"/>
              </a:rPr>
              <a:t>PDF</a:t>
            </a:r>
            <a:endParaRPr lang="hr-HR" sz="3100" noProof="0" dirty="0"/>
          </a:p>
          <a:p>
            <a:pPr lvl="0" indent="-425450">
              <a:spcBef>
                <a:spcPts val="0"/>
              </a:spcBef>
              <a:buSzPts val="3100"/>
            </a:pPr>
            <a:r>
              <a:rPr lang="hr-HR" sz="3100" noProof="0" dirty="0"/>
              <a:t>TINKER okvir i alati - </a:t>
            </a:r>
            <a:r>
              <a:rPr lang="hr-HR" sz="3100" u="sng" noProof="0" dirty="0">
                <a:solidFill>
                  <a:schemeClr val="hlink"/>
                </a:solidFill>
                <a:hlinkClick r:id="rId4"/>
              </a:rPr>
              <a:t>Pregled (web) </a:t>
            </a:r>
            <a:endParaRPr lang="hr-HR" sz="3100" u="sng" noProof="0" dirty="0">
              <a:solidFill>
                <a:schemeClr val="hlink"/>
              </a:solidFill>
            </a:endParaRPr>
          </a:p>
          <a:p>
            <a:pPr lvl="0" indent="-425450">
              <a:spcBef>
                <a:spcPts val="0"/>
              </a:spcBef>
              <a:buSzPts val="3100"/>
            </a:pPr>
            <a:r>
              <a:rPr lang="hr-HR" sz="3100" noProof="0" dirty="0"/>
              <a:t>Predložak scenarija učenja - </a:t>
            </a:r>
            <a:r>
              <a:rPr lang="hr-HR" sz="3100" u="sng" noProof="0" dirty="0">
                <a:solidFill>
                  <a:schemeClr val="hlink"/>
                </a:solidFill>
                <a:hlinkClick r:id="rId5"/>
              </a:rPr>
              <a:t>Veza</a:t>
            </a:r>
            <a:endParaRPr lang="hr-HR" sz="3100" noProof="0" dirty="0"/>
          </a:p>
        </p:txBody>
      </p:sp>
      <p:pic>
        <p:nvPicPr>
          <p:cNvPr id="282" name="Google Shape;282;g342f6cef8a4_2_159" title="Screenshot 2025-03-14 at 09.34.47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3714750"/>
            <a:ext cx="8420100" cy="314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" name="Google Shape;287;g35773e36086_0_40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288" name="Google Shape;288;g35773e36086_0_4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9" name="Google Shape;289;g35773e36086_0_40"/>
            <p:cNvPicPr preferRelativeResize="0"/>
            <p:nvPr/>
          </p:nvPicPr>
          <p:blipFill rotWithShape="1">
            <a:blip r:embed="rId4">
              <a:alphaModFix/>
            </a:blip>
            <a:srcRect l="9995" t="21987" r="6844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0" name="Google Shape;290;g35773e36086_0_4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1" name="Google Shape;291;g35773e36086_0_4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2" name="Google Shape;292;g35773e36086_0_40"/>
            <p:cNvPicPr preferRelativeResize="0"/>
            <p:nvPr/>
          </p:nvPicPr>
          <p:blipFill rotWithShape="1">
            <a:blip r:embed="rId7">
              <a:alphaModFix/>
            </a:blip>
            <a:srcRect l="6518" t="2903" r="6457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3" name="Google Shape;293;g35773e36086_0_40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4" name="Google Shape;294;g35773e36086_0_4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5" name="Google Shape;295;g35773e36086_0_4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6" name="Google Shape;296;g35773e36086_0_4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7" name="Google Shape;297;g35773e36086_0_40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98" name="Google Shape;298;g35773e36086_0_40"/>
          <p:cNvSpPr txBox="1"/>
          <p:nvPr/>
        </p:nvSpPr>
        <p:spPr>
          <a:xfrm>
            <a:off x="3324150" y="2453100"/>
            <a:ext cx="31737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hr-HR" sz="1100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Dostupno na </a:t>
            </a:r>
            <a:r>
              <a:rPr lang="hr-HR" sz="1100" u="sng" noProof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https://tinker-project.eu/elearning/</a:t>
            </a:r>
            <a:endParaRPr lang="hr-HR" sz="1100" noProof="0" dirty="0">
              <a:solidFill>
                <a:srgbClr val="16C45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9" name="Google Shape;299;g35773e36086_0_40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222188" y="3563650"/>
            <a:ext cx="1171575" cy="409575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g35773e36086_0_40"/>
          <p:cNvSpPr txBox="1"/>
          <p:nvPr/>
        </p:nvSpPr>
        <p:spPr>
          <a:xfrm>
            <a:off x="1646350" y="2994850"/>
            <a:ext cx="5987700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60045" lvl="0" indent="1904" algn="ctr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hr-HR" sz="1200" b="1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Ova publikacija je licencirana pod međunarodnom licencom </a:t>
            </a:r>
            <a:r>
              <a:rPr lang="hr-HR" sz="1200" b="1" i="1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Creative </a:t>
            </a:r>
            <a:r>
              <a:rPr lang="hr-HR" sz="1200" b="1" i="1" noProof="0" dirty="0" err="1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Commons</a:t>
            </a:r>
            <a:r>
              <a:rPr lang="hr-HR" sz="1200" b="1" i="1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 Imenovanje autora-Nekomercijalno-Bez prerada 4.0 ( </a:t>
            </a:r>
            <a:r>
              <a:rPr lang="hr-HR" sz="1200" b="1" u="sng" noProof="0" dirty="0">
                <a:solidFill>
                  <a:srgbClr val="16C45B"/>
                </a:solidFill>
                <a:latin typeface="Calibri"/>
                <a:ea typeface="Calibri"/>
                <a:cs typeface="Calibri"/>
                <a:sym typeface="Calibri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 4.0 </a:t>
            </a:r>
            <a:r>
              <a:rPr lang="hr-HR" sz="1200" b="1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lang="hr-HR" noProof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Ishodi učenja</a:t>
            </a:r>
          </a:p>
        </p:txBody>
      </p:sp>
      <p:sp>
        <p:nvSpPr>
          <p:cNvPr id="97" name="Google Shape;97;p5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indent="-342900"/>
            <a:r>
              <a:rPr lang="hr-HR" noProof="0" dirty="0"/>
              <a:t>Do kraja ove cjeline učitelji će moći:</a:t>
            </a:r>
            <a:br>
              <a:rPr lang="hr-HR" noProof="0" dirty="0"/>
            </a:br>
            <a:endParaRPr lang="hr-HR" noProof="0" dirty="0"/>
          </a:p>
          <a:p>
            <a:pPr lvl="1" indent="-368300">
              <a:spcBef>
                <a:spcPts val="1000"/>
              </a:spcBef>
              <a:buSzPts val="2200"/>
            </a:pPr>
            <a:r>
              <a:rPr lang="hr-HR" b="1" noProof="0" dirty="0"/>
              <a:t>Prepoznati i opisati digitalne alate za poučavanje informatike: i</a:t>
            </a:r>
            <a:r>
              <a:rPr lang="hr-HR" noProof="0" dirty="0"/>
              <a:t>stražiti alate kao što su sustavi za prikupljanje povratne informacije od publike, H5P i igre kodiranja.</a:t>
            </a:r>
          </a:p>
          <a:p>
            <a:pPr lvl="1" indent="-368300">
              <a:spcBef>
                <a:spcPts val="1000"/>
              </a:spcBef>
              <a:buSzPts val="2200"/>
            </a:pPr>
            <a:r>
              <a:rPr lang="hr-HR" b="1" noProof="0" dirty="0"/>
              <a:t>Objasniti kako digitalni alati poboljšavaju angažman i učenje: r</a:t>
            </a:r>
            <a:r>
              <a:rPr lang="hr-HR" noProof="0" dirty="0"/>
              <a:t>aspraviti o utjecaju interaktivnih alata na ishode učenja.</a:t>
            </a:r>
          </a:p>
          <a:p>
            <a:pPr lvl="1" indent="-368300">
              <a:spcBef>
                <a:spcPts val="1000"/>
              </a:spcBef>
              <a:buSzPts val="2200"/>
            </a:pPr>
            <a:r>
              <a:rPr lang="hr-HR" b="1" noProof="0" dirty="0"/>
              <a:t>Usporediti različite online alate za procjenu informatičkih kompetencija: </a:t>
            </a:r>
            <a:r>
              <a:rPr lang="hr-HR" noProof="0" dirty="0"/>
              <a:t>analizirati alate kao što su Moodle kvizovi, </a:t>
            </a:r>
            <a:r>
              <a:rPr lang="hr-HR" noProof="0" dirty="0" err="1"/>
              <a:t>Kahoot</a:t>
            </a:r>
            <a:r>
              <a:rPr lang="hr-HR" noProof="0" dirty="0"/>
              <a:t> i </a:t>
            </a:r>
            <a:r>
              <a:rPr lang="hr-HR" noProof="0" dirty="0" err="1"/>
              <a:t>chatbotovi</a:t>
            </a:r>
            <a:r>
              <a:rPr lang="hr-HR" noProof="0" dirty="0"/>
              <a:t>.</a:t>
            </a:r>
          </a:p>
          <a:p>
            <a:pPr lvl="1" indent="-368300">
              <a:spcBef>
                <a:spcPts val="1000"/>
              </a:spcBef>
              <a:buSzPts val="2200"/>
            </a:pPr>
            <a:r>
              <a:rPr lang="hr-HR" b="1" noProof="0" dirty="0"/>
              <a:t>Podijeliti najbolje prakse korištenja digitalnih alata: </a:t>
            </a:r>
            <a:r>
              <a:rPr lang="hr-HR" noProof="0" dirty="0"/>
              <a:t>doprinijeti TINKER zajednici primjerima iz vlastitog iskustva.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42f6cef8a4_2_188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Sadržaj</a:t>
            </a:r>
            <a:endParaRPr lang="hr-HR" noProof="0" dirty="0"/>
          </a:p>
        </p:txBody>
      </p:sp>
      <p:pic>
        <p:nvPicPr>
          <p:cNvPr id="104" name="Google Shape;104;g342f6cef8a4_2_1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28425" y="3548525"/>
            <a:ext cx="3418700" cy="341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g342f6cef8a4_2_188"/>
          <p:cNvSpPr txBox="1"/>
          <p:nvPr/>
        </p:nvSpPr>
        <p:spPr>
          <a:xfrm>
            <a:off x="8719175" y="5057775"/>
            <a:ext cx="2051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Izvor: Freepik.com</a:t>
            </a:r>
          </a:p>
        </p:txBody>
      </p:sp>
      <p:sp>
        <p:nvSpPr>
          <p:cNvPr id="106" name="Google Shape;106;g342f6cef8a4_2_188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noProof="0" dirty="0"/>
              <a:t>Prikaznica 1 - Naslov WP-a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noProof="0" dirty="0"/>
              <a:t>Prikaznica 2 - Naziv jedinice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noProof="0" dirty="0"/>
              <a:t>Prikaznica 3 - Ishodi učenja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noProof="0" dirty="0"/>
              <a:t>Prikaznica 4 - Sadržaj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Prikaznice 5-8 - Uvod – Zašto koristiti digitalne alate?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Prikaznice 9-12 - Aktivnost br. 1 – Istraživanje digitalnih alata za poučavanje informatike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Prikaznice 13-24 - Aktivnost br. 2 – Izrada kviza pomoću online alata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Prikaznica 25 - Aktivnost br. 3 – Dijeljenje najboljih praksi i iskustava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Prikaznica 25 - Domaća zadaća/Dodatni zadaci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Prikaznica 27 - Dodatni resursi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441028e5a5_0_42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Zašto koristiti digitalne alate?</a:t>
            </a:r>
          </a:p>
        </p:txBody>
      </p:sp>
      <p:sp>
        <p:nvSpPr>
          <p:cNvPr id="113" name="Google Shape;113;g3441028e5a5_0_42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300" b="1" noProof="0" dirty="0"/>
          </a:p>
          <a:p>
            <a:pPr marL="1028700" marR="0" lvl="0" indent="-4127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3300"/>
              <a:buFont typeface="Arial"/>
              <a:buChar char="●"/>
            </a:pPr>
            <a:r>
              <a:rPr lang="hr-HR" sz="3300" b="1" noProof="0" dirty="0"/>
              <a:t>Pregled </a:t>
            </a:r>
            <a:r>
              <a:rPr lang="hr-HR" sz="3300" noProof="0" dirty="0"/>
              <a:t>važnosti </a:t>
            </a:r>
            <a:r>
              <a:rPr lang="hr-HR" sz="3300" b="1" noProof="0" dirty="0"/>
              <a:t>digitalnih alata u informatičkom obrazovanju</a:t>
            </a:r>
            <a:r>
              <a:rPr lang="hr-HR" sz="3300" noProof="0" dirty="0"/>
              <a:t>.</a:t>
            </a:r>
          </a:p>
          <a:p>
            <a:pPr marL="4572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300" noProof="0" dirty="0"/>
          </a:p>
          <a:p>
            <a:pPr marL="1028700" marR="0" lvl="0" indent="-4127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3300"/>
              <a:buFont typeface="Arial"/>
              <a:buChar char="●"/>
            </a:pPr>
            <a:r>
              <a:rPr lang="hr-HR" sz="3300" b="1" noProof="0" dirty="0"/>
              <a:t>Razgovarajte o </a:t>
            </a:r>
            <a:r>
              <a:rPr lang="hr-HR" sz="3300" noProof="0" dirty="0"/>
              <a:t>iskustvima s </a:t>
            </a:r>
            <a:r>
              <a:rPr lang="hr-HR" sz="3300" b="1" noProof="0" dirty="0"/>
              <a:t>online nastavnim alatima</a:t>
            </a:r>
            <a:r>
              <a:rPr lang="hr-HR" sz="3300" noProof="0" dirty="0"/>
              <a:t>.</a:t>
            </a:r>
          </a:p>
          <a:p>
            <a:pPr marL="5715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300" noProof="0" dirty="0"/>
          </a:p>
          <a:p>
            <a:pPr marL="1028700" marR="0" lvl="0" indent="-4127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3300"/>
              <a:buFont typeface="Arial"/>
              <a:buChar char="●"/>
            </a:pPr>
            <a:r>
              <a:rPr lang="hr-HR" sz="3300" b="1" noProof="0" dirty="0"/>
              <a:t>Naglasite </a:t>
            </a:r>
            <a:r>
              <a:rPr lang="hr-HR" sz="3300" noProof="0" dirty="0"/>
              <a:t>usklađenost s </a:t>
            </a:r>
            <a:r>
              <a:rPr lang="hr-HR" sz="3300" b="1" noProof="0" dirty="0"/>
              <a:t>TINKER okvirom za inkluzivna i autentična </a:t>
            </a:r>
            <a:r>
              <a:rPr lang="hr-HR" sz="3300" noProof="0" dirty="0"/>
              <a:t>iskustva učenja.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441028e5a5_0_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Zašto koristiti digitalne alate?</a:t>
            </a:r>
          </a:p>
        </p:txBody>
      </p:sp>
      <p:sp>
        <p:nvSpPr>
          <p:cNvPr id="120" name="Google Shape;120;g3441028e5a5_0_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200" noProof="0" dirty="0"/>
          </a:p>
          <a:p>
            <a:pPr marL="10287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●"/>
            </a:pPr>
            <a:r>
              <a:rPr lang="hr-HR" sz="3200" b="1" noProof="0" dirty="0"/>
              <a:t>Tradicionalna </a:t>
            </a:r>
            <a:r>
              <a:rPr lang="hr-HR" sz="3200" noProof="0" dirty="0"/>
              <a:t>nastava </a:t>
            </a:r>
            <a:r>
              <a:rPr lang="hr-HR" sz="3200" b="1" noProof="0" dirty="0"/>
              <a:t>u odnosu na digitalne </a:t>
            </a:r>
            <a:r>
              <a:rPr lang="hr-HR" sz="3200" noProof="0" dirty="0"/>
              <a:t>alate</a:t>
            </a:r>
          </a:p>
          <a:p>
            <a:pPr marL="1371600" marR="0" lvl="1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○"/>
            </a:pPr>
            <a:r>
              <a:rPr lang="hr-HR" sz="3000" noProof="0" dirty="0"/>
              <a:t>Razlike?</a:t>
            </a:r>
          </a:p>
          <a:p>
            <a:pPr marL="1371600" marR="0" lvl="1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○"/>
            </a:pPr>
            <a:r>
              <a:rPr lang="hr-HR" sz="3000" noProof="0" dirty="0"/>
              <a:t>Što se mijenja?</a:t>
            </a:r>
          </a:p>
          <a:p>
            <a:pPr marL="4572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200" noProof="0" dirty="0"/>
          </a:p>
          <a:p>
            <a:pPr marL="10287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●"/>
            </a:pPr>
            <a:r>
              <a:rPr lang="hr-HR" sz="3200" noProof="0" dirty="0"/>
              <a:t>Prednosti:</a:t>
            </a:r>
          </a:p>
          <a:p>
            <a:pPr marL="1371600" marR="0" lvl="1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○"/>
            </a:pPr>
            <a:r>
              <a:rPr lang="hr-HR" sz="3000" noProof="0" dirty="0"/>
              <a:t>Povećava angažman</a:t>
            </a:r>
          </a:p>
          <a:p>
            <a:pPr marL="1371600" marR="0" lvl="1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○"/>
            </a:pPr>
            <a:r>
              <a:rPr lang="hr-HR" sz="3000" noProof="0" dirty="0"/>
              <a:t>Podržava različite stilove učenja</a:t>
            </a:r>
          </a:p>
          <a:p>
            <a:pPr marL="1371600" marR="0" lvl="1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○"/>
            </a:pPr>
            <a:r>
              <a:rPr lang="hr-HR" sz="3000" noProof="0" dirty="0"/>
              <a:t>Pruža trenutne povratne informacije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200" noProof="0" dirty="0"/>
          </a:p>
        </p:txBody>
      </p:sp>
      <p:pic>
        <p:nvPicPr>
          <p:cNvPr id="121" name="Google Shape;121;g3441028e5a5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0836" y="2050472"/>
            <a:ext cx="4015414" cy="3041003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g3441028e5a5_0_0"/>
          <p:cNvSpPr txBox="1"/>
          <p:nvPr/>
        </p:nvSpPr>
        <p:spPr>
          <a:xfrm>
            <a:off x="8574675" y="5182075"/>
            <a:ext cx="2051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Izvor: Freepik.com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441028e5a5_0_48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Zašto koristiti digitalne alate?</a:t>
            </a:r>
          </a:p>
        </p:txBody>
      </p:sp>
      <p:sp>
        <p:nvSpPr>
          <p:cNvPr id="129" name="Google Shape;129;g3441028e5a5_0_48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2900" noProof="0" dirty="0"/>
          </a:p>
          <a:p>
            <a:pPr marL="1028700" marR="0" lvl="0" indent="-387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900"/>
              <a:buChar char="●"/>
            </a:pPr>
            <a:r>
              <a:rPr lang="hr-HR" sz="2900" noProof="0" dirty="0"/>
              <a:t>Usklađivanje digitalnih alata s TINKER-om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2900" noProof="0" dirty="0"/>
          </a:p>
          <a:p>
            <a:pPr marL="1371600" marR="0" lvl="1" indent="-4127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○"/>
            </a:pPr>
            <a:r>
              <a:rPr lang="hr-HR" sz="2700" b="1" noProof="0" dirty="0"/>
              <a:t>Autentično učenje: </a:t>
            </a:r>
            <a:r>
              <a:rPr lang="hr-HR" sz="2700" noProof="0" dirty="0"/>
              <a:t>Simulacije iz stvarnog svijeta i rješavanje problema.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2900" noProof="0" dirty="0"/>
          </a:p>
          <a:p>
            <a:pPr marL="1371600" marR="0" lvl="1" indent="-4127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○"/>
            </a:pPr>
            <a:r>
              <a:rPr lang="hr-HR" sz="2700" b="1" noProof="0" dirty="0"/>
              <a:t>Rodna uključivost: </a:t>
            </a:r>
            <a:r>
              <a:rPr lang="hr-HR" sz="2700" noProof="0" dirty="0"/>
              <a:t>Pristupačne i raznolike metode učenja.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2900" noProof="0" dirty="0"/>
          </a:p>
          <a:p>
            <a:pPr marL="1371600" marR="0" lvl="1" indent="-4127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○"/>
            </a:pPr>
            <a:r>
              <a:rPr lang="hr-HR" sz="2700" b="1" noProof="0" dirty="0"/>
              <a:t>Informatičke kompetencije: </a:t>
            </a:r>
            <a:r>
              <a:rPr lang="hr-HR" sz="2700" noProof="0" dirty="0"/>
              <a:t>Praktično učenje i procjene.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441028e5a5_0_6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Zašto koristiti digitalne alate?</a:t>
            </a:r>
          </a:p>
        </p:txBody>
      </p:sp>
      <p:sp>
        <p:nvSpPr>
          <p:cNvPr id="136" name="Google Shape;136;g3441028e5a5_0_6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000" noProof="0" dirty="0"/>
          </a:p>
          <a:p>
            <a:pPr marL="1028700" marR="0" lvl="0" indent="-393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●"/>
            </a:pPr>
            <a:r>
              <a:rPr lang="hr-HR" sz="3000" noProof="0" dirty="0"/>
              <a:t>Uobičajeni digitalni alati za informatiku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000" noProof="0" dirty="0"/>
          </a:p>
          <a:p>
            <a:pPr marL="1371600" marR="0" lvl="1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○"/>
            </a:pPr>
            <a:r>
              <a:rPr lang="hr-HR" sz="2800" b="1" noProof="0" dirty="0"/>
              <a:t>Nastavni alati: </a:t>
            </a:r>
            <a:r>
              <a:rPr lang="hr-HR" sz="2800" noProof="0" dirty="0"/>
              <a:t>H5P (interaktivni sadržaj), igre kodiranja (</a:t>
            </a:r>
            <a:r>
              <a:rPr lang="hr-HR" sz="2800" noProof="0" dirty="0" err="1"/>
              <a:t>CodeCombat</a:t>
            </a:r>
            <a:r>
              <a:rPr lang="hr-HR" sz="2800" noProof="0" dirty="0"/>
              <a:t>).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000" noProof="0" dirty="0"/>
          </a:p>
          <a:p>
            <a:pPr marL="1371600" marR="0" lvl="1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○"/>
            </a:pPr>
            <a:r>
              <a:rPr lang="hr-HR" sz="2800" b="1" noProof="0" dirty="0"/>
              <a:t>Alati za vrednovanje: </a:t>
            </a:r>
            <a:r>
              <a:rPr lang="hr-HR" sz="2800" noProof="0" dirty="0" err="1"/>
              <a:t>Kahoot</a:t>
            </a:r>
            <a:r>
              <a:rPr lang="hr-HR" sz="2800" noProof="0" dirty="0"/>
              <a:t>, Moodle kvizovi, </a:t>
            </a:r>
            <a:r>
              <a:rPr lang="hr-HR" sz="2800" noProof="0" dirty="0" err="1"/>
              <a:t>Chatbotovi</a:t>
            </a:r>
            <a:r>
              <a:rPr lang="hr-HR" sz="2800" noProof="0" dirty="0"/>
              <a:t>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000" noProof="0" dirty="0"/>
          </a:p>
          <a:p>
            <a:pPr marL="1371600" marR="0" lvl="1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○"/>
            </a:pPr>
            <a:r>
              <a:rPr lang="hr-HR" sz="2800" b="1" noProof="0" dirty="0"/>
              <a:t>Alati za suradnju: </a:t>
            </a:r>
            <a:r>
              <a:rPr lang="hr-HR" sz="2800" noProof="0" dirty="0" err="1"/>
              <a:t>Mentimeter</a:t>
            </a:r>
            <a:r>
              <a:rPr lang="hr-HR" sz="2800" noProof="0" dirty="0"/>
              <a:t>, </a:t>
            </a:r>
            <a:r>
              <a:rPr lang="hr-HR" sz="2800" noProof="0" dirty="0" err="1"/>
              <a:t>Padlet</a:t>
            </a:r>
            <a:r>
              <a:rPr lang="hr-HR" sz="2800" noProof="0" dirty="0"/>
              <a:t>, Google </a:t>
            </a:r>
            <a:r>
              <a:rPr lang="hr-HR" sz="2800" noProof="0" dirty="0" err="1"/>
              <a:t>Jamboard</a:t>
            </a:r>
            <a:r>
              <a:rPr lang="hr-HR" sz="2800" noProof="0" dirty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501b5cbe11_1_2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Istraživanje digitalnih alata za poučavanje informatike</a:t>
            </a:r>
          </a:p>
        </p:txBody>
      </p:sp>
      <p:sp>
        <p:nvSpPr>
          <p:cNvPr id="143" name="Google Shape;143;g3501b5cbe11_1_2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2400" b="1" noProof="0" dirty="0">
                <a:solidFill>
                  <a:srgbClr val="000000"/>
                </a:solidFill>
              </a:rPr>
              <a:t>Što je H5P? </a:t>
            </a:r>
            <a:r>
              <a:rPr lang="hr-HR" sz="2400" noProof="0" dirty="0">
                <a:solidFill>
                  <a:srgbClr val="000000"/>
                </a:solidFill>
              </a:rPr>
              <a:t>H5P (HTML5 paket) je alat otvorenog koda koji omogućuje edukatorima stvaranje </a:t>
            </a:r>
            <a:r>
              <a:rPr lang="hr-HR" sz="2400" b="1" noProof="0" dirty="0">
                <a:solidFill>
                  <a:srgbClr val="000000"/>
                </a:solidFill>
              </a:rPr>
              <a:t>zanimljivog, interaktivnog sadržaja za učenje </a:t>
            </a:r>
            <a:r>
              <a:rPr lang="hr-HR" sz="2400" noProof="0" dirty="0">
                <a:solidFill>
                  <a:srgbClr val="000000"/>
                </a:solidFill>
              </a:rPr>
              <a:t>izravno u pregledniku - bez potrebe za kodiranjem.</a:t>
            </a:r>
            <a:endParaRPr lang="hr-HR" sz="2400" noProof="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2400" b="1" noProof="0" dirty="0">
                <a:solidFill>
                  <a:srgbClr val="000000"/>
                </a:solidFill>
              </a:rPr>
              <a:t>Ključne značajke:</a:t>
            </a:r>
            <a:endParaRPr lang="hr-HR" sz="1800" b="1" noProof="0" dirty="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hr-HR" sz="1800" noProof="0" dirty="0">
                <a:solidFill>
                  <a:srgbClr val="000000"/>
                </a:solidFill>
              </a:rPr>
              <a:t>🧠 </a:t>
            </a:r>
            <a:r>
              <a:rPr lang="hr-HR" sz="1800" b="1" noProof="0" dirty="0">
                <a:solidFill>
                  <a:srgbClr val="000000"/>
                </a:solidFill>
              </a:rPr>
              <a:t>Interaktivni videozapisi </a:t>
            </a:r>
            <a:r>
              <a:rPr lang="hr-HR" sz="1800" noProof="0" dirty="0">
                <a:solidFill>
                  <a:srgbClr val="000000"/>
                </a:solidFill>
              </a:rPr>
              <a:t>– Ugradite kvizove i upute u edukativne videozapise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hr-HR" sz="1800" noProof="0" dirty="0">
                <a:solidFill>
                  <a:srgbClr val="000000"/>
                </a:solidFill>
              </a:rPr>
              <a:t>📚 </a:t>
            </a:r>
            <a:r>
              <a:rPr lang="hr-HR" sz="1800" b="1" noProof="0" dirty="0">
                <a:solidFill>
                  <a:srgbClr val="000000"/>
                </a:solidFill>
              </a:rPr>
              <a:t>Prezentacije tečaja </a:t>
            </a:r>
            <a:r>
              <a:rPr lang="hr-HR" sz="1800" noProof="0" dirty="0">
                <a:solidFill>
                  <a:srgbClr val="000000"/>
                </a:solidFill>
              </a:rPr>
              <a:t>– Izradite module za učenje 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hr-HR" sz="1800" noProof="0" dirty="0">
                <a:solidFill>
                  <a:srgbClr val="000000"/>
                </a:solidFill>
              </a:rPr>
              <a:t>📝 </a:t>
            </a:r>
            <a:r>
              <a:rPr lang="hr-HR" sz="1800" b="1" noProof="0" dirty="0">
                <a:solidFill>
                  <a:srgbClr val="000000"/>
                </a:solidFill>
              </a:rPr>
              <a:t>Kvizovi i procjene </a:t>
            </a:r>
            <a:r>
              <a:rPr lang="hr-HR" sz="1800" noProof="0" dirty="0">
                <a:solidFill>
                  <a:srgbClr val="000000"/>
                </a:solidFill>
              </a:rPr>
              <a:t>– Višestruki izbor, povlačenje i ispuštanje, popunjavanje praznina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hr-HR" sz="1800" noProof="0" dirty="0">
                <a:solidFill>
                  <a:srgbClr val="000000"/>
                </a:solidFill>
              </a:rPr>
              <a:t>🎲 </a:t>
            </a:r>
            <a:r>
              <a:rPr lang="hr-HR" sz="1800" b="1" noProof="0" dirty="0">
                <a:solidFill>
                  <a:srgbClr val="000000"/>
                </a:solidFill>
              </a:rPr>
              <a:t>Igre i aktivnosti </a:t>
            </a:r>
            <a:r>
              <a:rPr lang="hr-HR" sz="1800" noProof="0" dirty="0">
                <a:solidFill>
                  <a:srgbClr val="000000"/>
                </a:solidFill>
              </a:rPr>
              <a:t>– Kartice za učenje, igre pamćenja, vremenske crte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2400" b="1" noProof="0" dirty="0">
                <a:solidFill>
                  <a:srgbClr val="000000"/>
                </a:solidFill>
              </a:rPr>
              <a:t>Zašto koristiti H5P u učionici? </a:t>
            </a:r>
            <a:br>
              <a:rPr lang="hr-HR" sz="2400" b="1" noProof="0" dirty="0">
                <a:solidFill>
                  <a:srgbClr val="000000"/>
                </a:solidFill>
              </a:rPr>
            </a:br>
            <a:r>
              <a:rPr lang="hr-HR" sz="1600" noProof="0" dirty="0">
                <a:solidFill>
                  <a:srgbClr val="000000"/>
                </a:solidFill>
              </a:rPr>
              <a:t>✅ Potiče angažman učenika </a:t>
            </a:r>
            <a:br>
              <a:rPr lang="hr-HR" sz="1600" noProof="0" dirty="0">
                <a:solidFill>
                  <a:srgbClr val="000000"/>
                </a:solidFill>
              </a:rPr>
            </a:br>
            <a:r>
              <a:rPr lang="hr-HR" sz="1600" noProof="0" dirty="0">
                <a:solidFill>
                  <a:srgbClr val="000000"/>
                </a:solidFill>
              </a:rPr>
              <a:t>✅ Podržava aktivno učenje </a:t>
            </a:r>
            <a:br>
              <a:rPr lang="hr-HR" sz="1600" noProof="0" dirty="0">
                <a:solidFill>
                  <a:srgbClr val="000000"/>
                </a:solidFill>
              </a:rPr>
            </a:br>
            <a:r>
              <a:rPr lang="hr-HR" sz="1600" noProof="0" dirty="0">
                <a:solidFill>
                  <a:srgbClr val="000000"/>
                </a:solidFill>
              </a:rPr>
              <a:t>✅ Jednostavna integracija s platformama poput </a:t>
            </a:r>
            <a:r>
              <a:rPr lang="hr-HR" sz="1600" noProof="0" dirty="0" err="1">
                <a:solidFill>
                  <a:srgbClr val="000000"/>
                </a:solidFill>
              </a:rPr>
              <a:t>Moodlea</a:t>
            </a:r>
            <a:r>
              <a:rPr lang="hr-HR" sz="1600" noProof="0" dirty="0">
                <a:solidFill>
                  <a:srgbClr val="000000"/>
                </a:solidFill>
              </a:rPr>
              <a:t>, WordPressa i </a:t>
            </a:r>
            <a:r>
              <a:rPr lang="hr-HR" sz="1600" noProof="0" dirty="0" err="1">
                <a:solidFill>
                  <a:srgbClr val="000000"/>
                </a:solidFill>
              </a:rPr>
              <a:t>Drupala</a:t>
            </a:r>
            <a:r>
              <a:rPr lang="hr-HR" sz="1600" noProof="0" dirty="0">
                <a:solidFill>
                  <a:srgbClr val="000000"/>
                </a:solidFill>
              </a:rPr>
              <a:t> </a:t>
            </a:r>
            <a:br>
              <a:rPr lang="hr-HR" sz="1600" noProof="0" dirty="0">
                <a:solidFill>
                  <a:srgbClr val="000000"/>
                </a:solidFill>
              </a:rPr>
            </a:br>
            <a:r>
              <a:rPr lang="hr-HR" sz="1600" noProof="0" dirty="0">
                <a:solidFill>
                  <a:srgbClr val="000000"/>
                </a:solidFill>
              </a:rPr>
              <a:t>✅ Besplatan i prilagođen mobilnim uređajima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-HR" sz="1800" u="sng" noProof="0" dirty="0">
                <a:solidFill>
                  <a:schemeClr val="hlink"/>
                </a:solidFill>
                <a:hlinkClick r:id="rId3"/>
              </a:rPr>
              <a:t>https://h5p.org/content-types-and-applications</a:t>
            </a:r>
            <a:endParaRPr lang="hr-HR" sz="1800" noProof="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hr-HR" sz="2400" noProof="0" dirty="0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hr-HR" sz="2400" noProof="0" dirty="0"/>
          </a:p>
          <a:p>
            <a:pPr marL="9144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100" b="1" noProof="0" dirty="0"/>
          </a:p>
        </p:txBody>
      </p:sp>
      <p:pic>
        <p:nvPicPr>
          <p:cNvPr id="144" name="Google Shape;144;g3501b5cbe11_1_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39200" y="2062620"/>
            <a:ext cx="3093061" cy="17541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ARDET Course template - Cover pag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4065</Words>
  <Application>Microsoft Office PowerPoint</Application>
  <PresentationFormat>Widescreen</PresentationFormat>
  <Paragraphs>432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Open Sans</vt:lpstr>
      <vt:lpstr>Calibri</vt:lpstr>
      <vt:lpstr>CARDET Course template - Cover page</vt:lpstr>
      <vt:lpstr>CARDET Course template</vt:lpstr>
      <vt:lpstr>CARDET Course template</vt:lpstr>
      <vt:lpstr>WP3: Obučavanje učitelja za autentično i rodno uključivo informatičko obrazovanje</vt:lpstr>
      <vt:lpstr>Modul 6: Oblikovanje strategija poučavanja  i vrednovanja temeljeno na TINKER okviru</vt:lpstr>
      <vt:lpstr>Ishodi učenja</vt:lpstr>
      <vt:lpstr>Sadržaj</vt:lpstr>
      <vt:lpstr>Zašto koristiti digitalne alate?</vt:lpstr>
      <vt:lpstr>Zašto koristiti digitalne alate?</vt:lpstr>
      <vt:lpstr>Zašto koristiti digitalne alate?</vt:lpstr>
      <vt:lpstr>Zašto koristiti digitalne alate?</vt:lpstr>
      <vt:lpstr>Istraživanje digitalnih alata za poučavanje informatike</vt:lpstr>
      <vt:lpstr>Istraživanje digitalnih alata za poučavanje informatike</vt:lpstr>
      <vt:lpstr>Istraživanje digitalnih alata za poučavanje informatike</vt:lpstr>
      <vt:lpstr>Istraživanje digitalnih alata za poučavanje informatike</vt:lpstr>
      <vt:lpstr>Izrada kviza pomoću online alata ( predložak za izradu kviza)</vt:lpstr>
      <vt:lpstr>Izrada kviza pomoću online alata ( predložak za izradu kviza)</vt:lpstr>
      <vt:lpstr>Izrada kviza pomoću online alata ( predložak za izradu kviza)</vt:lpstr>
      <vt:lpstr>Izrada kviza pomoću online alata ( predložak za izradu kviza)</vt:lpstr>
      <vt:lpstr>Izrada kviza pomoću online alata ( predložak za izradu kviza)</vt:lpstr>
      <vt:lpstr>Izrada kviza pomoću online alata</vt:lpstr>
      <vt:lpstr>Izrada kviza pomoću online alata</vt:lpstr>
      <vt:lpstr>Izrada kviza pomoću online alata</vt:lpstr>
      <vt:lpstr>Izrada kviza pomoću online alata</vt:lpstr>
      <vt:lpstr>Izrada kviza pomoću online alata</vt:lpstr>
      <vt:lpstr>Izrada kviza pomoću online alata</vt:lpstr>
      <vt:lpstr>Izrada kviza pomoću online alata</vt:lpstr>
      <vt:lpstr>Aktivnost 3: Razmjena najboljih praksi i iskustava</vt:lpstr>
      <vt:lpstr>Domaća zadaća/Dodatni zadaci</vt:lpstr>
      <vt:lpstr>Dodatni resursi</vt:lpstr>
      <vt:lpstr>Dodatni resursi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2Fast4u</dc:creator>
  <cp:lastModifiedBy>Juraj Petrović</cp:lastModifiedBy>
  <cp:revision>1</cp:revision>
  <dcterms:created xsi:type="dcterms:W3CDTF">2014-07-11T09:12:14Z</dcterms:created>
  <dcterms:modified xsi:type="dcterms:W3CDTF">2025-07-22T12:15:26Z</dcterms:modified>
</cp:coreProperties>
</file>